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56" r:id="rId6"/>
    <p:sldId id="267" r:id="rId7"/>
    <p:sldId id="261" r:id="rId8"/>
    <p:sldId id="266" r:id="rId9"/>
    <p:sldId id="259" r:id="rId10"/>
    <p:sldId id="264" r:id="rId11"/>
    <p:sldId id="263" r:id="rId12"/>
    <p:sldId id="265" r:id="rId13"/>
    <p:sldId id="258" r:id="rId14"/>
    <p:sldId id="26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3D053-E9A3-4B1C-BC31-E0ED74506805}" v="150" dt="2024-03-14T09:13:45.855"/>
    <p1510:client id="{ED98F562-9DB0-4B76-AEC0-7A5930D2BBDC}" v="1" dt="2024-03-14T09:46:41.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86" autoAdjust="0"/>
  </p:normalViewPr>
  <p:slideViewPr>
    <p:cSldViewPr snapToGrid="0">
      <p:cViewPr varScale="1">
        <p:scale>
          <a:sx n="73" d="100"/>
          <a:sy n="73" d="100"/>
        </p:scale>
        <p:origin x="9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49DD0-7194-4728-81DD-F8746D3AE18E}" type="datetimeFigureOut">
              <a:rPr lang="nl-NL" smtClean="0"/>
              <a:t>16-4-2024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7E26E-AA97-4A53-B5A3-70B34B38A1CE}" type="slidenum">
              <a:rPr lang="nl-NL" smtClean="0"/>
              <a:t>‹nr.›</a:t>
            </a:fld>
            <a:endParaRPr lang="nl-NL"/>
          </a:p>
        </p:txBody>
      </p:sp>
    </p:spTree>
    <p:extLst>
      <p:ext uri="{BB962C8B-B14F-4D97-AF65-F5344CB8AC3E}">
        <p14:creationId xmlns:p14="http://schemas.microsoft.com/office/powerpoint/2010/main" val="48506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ruikelsteneninmuziek.nl/oudestraat-133-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shorts/jGUHQZyhPP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ruikelsteneninmuziek.nl/oudestraat-133-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shorts/jGUHQZyhPP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0" i="0">
                <a:solidFill>
                  <a:srgbClr val="000000"/>
                </a:solidFill>
                <a:effectLst/>
                <a:latin typeface="Calibri" panose="020F0502020204030204" pitchFamily="34" charset="0"/>
              </a:rPr>
              <a:t>Gespreksonderwerpen: </a:t>
            </a:r>
            <a:endParaRPr lang="nl-NL"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nl-NL" sz="1800" b="0" i="0" dirty="0">
                <a:solidFill>
                  <a:srgbClr val="000000"/>
                </a:solidFill>
                <a:effectLst/>
                <a:latin typeface="Calibri" panose="020F0502020204030204" pitchFamily="34" charset="0"/>
              </a:rPr>
              <a:t>Over durven, zou jij het durven? Op welke kleine manieren konden mensen in verzet komen? </a:t>
            </a:r>
          </a:p>
          <a:p>
            <a:pPr algn="l" rtl="0" fontAlgn="base">
              <a:buFont typeface="Arial" panose="020B0604020202020204" pitchFamily="34" charset="0"/>
              <a:buChar char="•"/>
            </a:pPr>
            <a:r>
              <a:rPr lang="nl-NL" sz="1800" b="0" i="0" dirty="0">
                <a:solidFill>
                  <a:srgbClr val="000000"/>
                </a:solidFill>
                <a:effectLst/>
                <a:latin typeface="Calibri" panose="020F0502020204030204" pitchFamily="34" charset="0"/>
              </a:rPr>
              <a:t>Over keuzes maken. Welke rol neem je aan? (Ook nu is dit erg actueel; durf je op te komen voor anderen?) Wat als blijkt dat je de foute keuze hebt gemaakt? </a:t>
            </a:r>
          </a:p>
          <a:p>
            <a:pPr algn="l" rtl="0" fontAlgn="base">
              <a:buFont typeface="Arial" panose="020B0604020202020204" pitchFamily="34" charset="0"/>
              <a:buChar char="•"/>
            </a:pPr>
            <a:r>
              <a:rPr lang="nl-NL" sz="1800" b="0" i="0" dirty="0">
                <a:solidFill>
                  <a:srgbClr val="000000"/>
                </a:solidFill>
                <a:effectLst/>
                <a:latin typeface="Calibri" panose="020F0502020204030204" pitchFamily="34" charset="0"/>
              </a:rPr>
              <a:t>Over de ‘vijand’. Wat zegt dit gedicht over de vijand? Bestaat ‘de vijand’?  </a:t>
            </a:r>
          </a:p>
          <a:p>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2</a:t>
            </a:fld>
            <a:endParaRPr lang="nl-NL"/>
          </a:p>
        </p:txBody>
      </p:sp>
    </p:spTree>
    <p:extLst>
      <p:ext uri="{BB962C8B-B14F-4D97-AF65-F5344CB8AC3E}">
        <p14:creationId xmlns:p14="http://schemas.microsoft.com/office/powerpoint/2010/main" val="315437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Mozes</a:t>
            </a:r>
            <a:r>
              <a:rPr lang="en-US" dirty="0"/>
              <a:t> </a:t>
            </a:r>
            <a:r>
              <a:rPr lang="en-US" dirty="0" err="1"/>
              <a:t>stuurt</a:t>
            </a:r>
            <a:r>
              <a:rPr lang="en-US" dirty="0"/>
              <a:t> </a:t>
            </a:r>
            <a:r>
              <a:rPr lang="en-US" dirty="0" err="1"/>
              <a:t>twaalf</a:t>
            </a:r>
            <a:r>
              <a:rPr lang="en-US" dirty="0"/>
              <a:t> </a:t>
            </a:r>
            <a:r>
              <a:rPr lang="en-US" dirty="0" err="1"/>
              <a:t>spionnen</a:t>
            </a:r>
            <a:r>
              <a:rPr lang="en-US" dirty="0"/>
              <a:t> </a:t>
            </a:r>
            <a:r>
              <a:rPr lang="en-US" dirty="0" err="1"/>
              <a:t>naar</a:t>
            </a:r>
            <a:r>
              <a:rPr lang="en-US" dirty="0"/>
              <a:t> </a:t>
            </a:r>
            <a:r>
              <a:rPr lang="en-US" dirty="0" err="1"/>
              <a:t>Kanaän</a:t>
            </a:r>
            <a:r>
              <a:rPr lang="en-US" dirty="0"/>
              <a:t>, om het </a:t>
            </a:r>
            <a:r>
              <a:rPr lang="en-US" dirty="0" err="1"/>
              <a:t>Beloofde</a:t>
            </a:r>
            <a:r>
              <a:rPr lang="en-US" dirty="0"/>
              <a:t> Land </a:t>
            </a:r>
            <a:r>
              <a:rPr lang="en-US" dirty="0" err="1"/>
              <a:t>te</a:t>
            </a:r>
            <a:r>
              <a:rPr lang="en-US" dirty="0"/>
              <a:t> </a:t>
            </a:r>
            <a:r>
              <a:rPr lang="en-US" dirty="0" err="1"/>
              <a:t>bekijken</a:t>
            </a:r>
            <a:r>
              <a:rPr lang="en-US" dirty="0"/>
              <a:t>. Ze </a:t>
            </a:r>
            <a:r>
              <a:rPr lang="en-US" dirty="0" err="1"/>
              <a:t>nemen</a:t>
            </a:r>
            <a:r>
              <a:rPr lang="en-US" dirty="0"/>
              <a:t> </a:t>
            </a:r>
            <a:r>
              <a:rPr lang="en-US" dirty="0" err="1"/>
              <a:t>een</a:t>
            </a:r>
            <a:r>
              <a:rPr lang="en-US" dirty="0"/>
              <a:t> </a:t>
            </a:r>
            <a:r>
              <a:rPr lang="en-US" dirty="0" err="1"/>
              <a:t>grote</a:t>
            </a:r>
            <a:r>
              <a:rPr lang="en-US" dirty="0"/>
              <a:t> </a:t>
            </a:r>
            <a:r>
              <a:rPr lang="en-US" dirty="0" err="1"/>
              <a:t>tros</a:t>
            </a:r>
            <a:r>
              <a:rPr lang="en-US" dirty="0"/>
              <a:t> </a:t>
            </a:r>
            <a:r>
              <a:rPr lang="en-US" dirty="0" err="1"/>
              <a:t>druiven</a:t>
            </a:r>
            <a:r>
              <a:rPr lang="en-US" dirty="0"/>
              <a:t> mee </a:t>
            </a:r>
            <a:r>
              <a:rPr lang="en-US" dirty="0" err="1"/>
              <a:t>terug</a:t>
            </a:r>
            <a:r>
              <a:rPr lang="en-US" dirty="0"/>
              <a:t> </a:t>
            </a:r>
            <a:r>
              <a:rPr lang="en-US" dirty="0" err="1"/>
              <a:t>en</a:t>
            </a:r>
            <a:r>
              <a:rPr lang="en-US" dirty="0"/>
              <a:t> </a:t>
            </a:r>
            <a:r>
              <a:rPr lang="en-US" dirty="0" err="1"/>
              <a:t>vertellen</a:t>
            </a:r>
            <a:r>
              <a:rPr lang="en-US" dirty="0"/>
              <a:t> </a:t>
            </a:r>
            <a:r>
              <a:rPr lang="en-US" dirty="0" err="1"/>
              <a:t>dat</a:t>
            </a:r>
            <a:r>
              <a:rPr lang="en-US" dirty="0"/>
              <a:t> het </a:t>
            </a:r>
            <a:r>
              <a:rPr lang="en-US" dirty="0" err="1"/>
              <a:t>een</a:t>
            </a:r>
            <a:r>
              <a:rPr lang="en-US" dirty="0"/>
              <a:t> </a:t>
            </a:r>
            <a:r>
              <a:rPr lang="en-US" dirty="0" err="1"/>
              <a:t>prachtig</a:t>
            </a:r>
            <a:r>
              <a:rPr lang="en-US" dirty="0"/>
              <a:t> land is. Maar ze </a:t>
            </a:r>
            <a:r>
              <a:rPr lang="en-US" dirty="0" err="1"/>
              <a:t>zullen</a:t>
            </a:r>
            <a:r>
              <a:rPr lang="en-US" dirty="0"/>
              <a:t> het </a:t>
            </a:r>
            <a:r>
              <a:rPr lang="en-US" dirty="0" err="1"/>
              <a:t>niet</a:t>
            </a:r>
            <a:r>
              <a:rPr lang="en-US" dirty="0"/>
              <a:t> in </a:t>
            </a:r>
            <a:r>
              <a:rPr lang="en-US" dirty="0" err="1"/>
              <a:t>kunnen</a:t>
            </a:r>
            <a:r>
              <a:rPr lang="en-US" dirty="0"/>
              <a:t> </a:t>
            </a:r>
            <a:r>
              <a:rPr lang="en-US" dirty="0" err="1"/>
              <a:t>nemen</a:t>
            </a:r>
            <a:r>
              <a:rPr lang="en-US" dirty="0"/>
              <a:t> </a:t>
            </a:r>
            <a:r>
              <a:rPr lang="en-US" dirty="0" err="1"/>
              <a:t>omdat</a:t>
            </a:r>
            <a:r>
              <a:rPr lang="en-US" dirty="0"/>
              <a:t> de </a:t>
            </a:r>
            <a:r>
              <a:rPr lang="en-US" dirty="0" err="1"/>
              <a:t>inwoners</a:t>
            </a:r>
            <a:r>
              <a:rPr lang="en-US" dirty="0"/>
              <a:t> </a:t>
            </a:r>
            <a:r>
              <a:rPr lang="en-US" dirty="0" err="1"/>
              <a:t>machtig</a:t>
            </a:r>
            <a:r>
              <a:rPr lang="en-US" dirty="0"/>
              <a:t> </a:t>
            </a:r>
            <a:r>
              <a:rPr lang="en-US" dirty="0" err="1"/>
              <a:t>zijn</a:t>
            </a:r>
            <a:r>
              <a:rPr lang="en-US" dirty="0"/>
              <a:t>. </a:t>
            </a:r>
            <a:r>
              <a:rPr lang="en-US" dirty="0" err="1"/>
              <a:t>Jozua</a:t>
            </a:r>
            <a:r>
              <a:rPr lang="en-US" dirty="0"/>
              <a:t> </a:t>
            </a:r>
            <a:r>
              <a:rPr lang="en-US" dirty="0" err="1"/>
              <a:t>en</a:t>
            </a:r>
            <a:r>
              <a:rPr lang="en-US" dirty="0"/>
              <a:t> Kaleb </a:t>
            </a:r>
            <a:r>
              <a:rPr lang="en-US" dirty="0" err="1"/>
              <a:t>geloven</a:t>
            </a:r>
            <a:r>
              <a:rPr lang="en-US" dirty="0"/>
              <a:t> </a:t>
            </a:r>
            <a:r>
              <a:rPr lang="en-US" dirty="0" err="1"/>
              <a:t>dat</a:t>
            </a:r>
            <a:r>
              <a:rPr lang="en-US" dirty="0"/>
              <a:t> de </a:t>
            </a:r>
            <a:r>
              <a:rPr lang="en-US" dirty="0" err="1"/>
              <a:t>Heere</a:t>
            </a:r>
            <a:r>
              <a:rPr lang="en-US" dirty="0"/>
              <a:t> met hen is </a:t>
            </a:r>
            <a:r>
              <a:rPr lang="en-US" dirty="0" err="1"/>
              <a:t>en</a:t>
            </a:r>
            <a:r>
              <a:rPr lang="en-US" dirty="0"/>
              <a:t> </a:t>
            </a:r>
            <a:r>
              <a:rPr lang="en-US" dirty="0" err="1"/>
              <a:t>dat</a:t>
            </a:r>
            <a:r>
              <a:rPr lang="en-US" dirty="0"/>
              <a:t> </a:t>
            </a:r>
            <a:r>
              <a:rPr lang="en-US" dirty="0" err="1"/>
              <a:t>Hij</a:t>
            </a:r>
            <a:r>
              <a:rPr lang="en-US" dirty="0"/>
              <a:t> </a:t>
            </a:r>
            <a:r>
              <a:rPr lang="en-US" dirty="0" err="1"/>
              <a:t>hun</a:t>
            </a:r>
            <a:r>
              <a:rPr lang="en-US" dirty="0"/>
              <a:t> de overwinning </a:t>
            </a:r>
            <a:r>
              <a:rPr lang="en-US" dirty="0" err="1"/>
              <a:t>zal</a:t>
            </a:r>
            <a:r>
              <a:rPr lang="en-US" dirty="0"/>
              <a:t> </a:t>
            </a:r>
            <a:r>
              <a:rPr lang="en-US" dirty="0" err="1"/>
              <a:t>geven</a:t>
            </a:r>
            <a:r>
              <a:rPr lang="en-US" dirty="0"/>
              <a:t>. De </a:t>
            </a:r>
            <a:r>
              <a:rPr lang="en-US" dirty="0" err="1"/>
              <a:t>andere</a:t>
            </a:r>
            <a:r>
              <a:rPr lang="en-US" dirty="0"/>
              <a:t> </a:t>
            </a:r>
            <a:r>
              <a:rPr lang="en-US" dirty="0" err="1"/>
              <a:t>tien</a:t>
            </a:r>
            <a:r>
              <a:rPr lang="en-US" dirty="0"/>
              <a:t> </a:t>
            </a:r>
            <a:r>
              <a:rPr lang="en-US" dirty="0" err="1"/>
              <a:t>verspieders</a:t>
            </a:r>
            <a:r>
              <a:rPr lang="en-US" dirty="0"/>
              <a:t> </a:t>
            </a:r>
            <a:r>
              <a:rPr lang="en-US" dirty="0" err="1"/>
              <a:t>durven</a:t>
            </a:r>
            <a:r>
              <a:rPr lang="en-US" dirty="0"/>
              <a:t> </a:t>
            </a:r>
            <a:r>
              <a:rPr lang="en-US" dirty="0" err="1"/>
              <a:t>niet</a:t>
            </a:r>
            <a:r>
              <a:rPr lang="en-US" dirty="0"/>
              <a:t> </a:t>
            </a:r>
            <a:r>
              <a:rPr lang="en-US" dirty="0" err="1"/>
              <a:t>en</a:t>
            </a:r>
            <a:r>
              <a:rPr lang="en-US" dirty="0"/>
              <a:t> laten </a:t>
            </a:r>
            <a:r>
              <a:rPr lang="en-US" dirty="0" err="1"/>
              <a:t>dit</a:t>
            </a:r>
            <a:r>
              <a:rPr lang="en-US" dirty="0"/>
              <a:t> </a:t>
            </a:r>
            <a:r>
              <a:rPr lang="en-US" dirty="0" err="1"/>
              <a:t>duidelijk</a:t>
            </a:r>
            <a:r>
              <a:rPr lang="en-US" dirty="0"/>
              <a:t> </a:t>
            </a:r>
            <a:r>
              <a:rPr lang="en-US" dirty="0" err="1"/>
              <a:t>merken</a:t>
            </a:r>
            <a:r>
              <a:rPr lang="en-US" dirty="0"/>
              <a:t> </a:t>
            </a:r>
            <a:r>
              <a:rPr lang="en-US" dirty="0" err="1"/>
              <a:t>aan</a:t>
            </a:r>
            <a:r>
              <a:rPr lang="en-US" dirty="0"/>
              <a:t> het volk. Het volk </a:t>
            </a:r>
            <a:r>
              <a:rPr lang="en-US" dirty="0" err="1"/>
              <a:t>beklaagt</a:t>
            </a:r>
            <a:r>
              <a:rPr lang="en-US" dirty="0"/>
              <a:t> </a:t>
            </a:r>
            <a:r>
              <a:rPr lang="en-US" dirty="0" err="1"/>
              <a:t>zich</a:t>
            </a:r>
            <a:r>
              <a:rPr lang="en-US" dirty="0"/>
              <a:t> </a:t>
            </a:r>
            <a:r>
              <a:rPr lang="en-US" dirty="0" err="1"/>
              <a:t>en</a:t>
            </a:r>
            <a:r>
              <a:rPr lang="en-US" dirty="0"/>
              <a:t> </a:t>
            </a:r>
            <a:r>
              <a:rPr lang="en-US" dirty="0" err="1"/>
              <a:t>wil</a:t>
            </a:r>
            <a:r>
              <a:rPr lang="en-US" dirty="0"/>
              <a:t> </a:t>
            </a:r>
            <a:r>
              <a:rPr lang="en-US" dirty="0" err="1"/>
              <a:t>teruggaan</a:t>
            </a:r>
            <a:r>
              <a:rPr lang="en-US" dirty="0"/>
              <a:t> </a:t>
            </a:r>
            <a:r>
              <a:rPr lang="en-US" dirty="0" err="1"/>
              <a:t>naar</a:t>
            </a:r>
            <a:r>
              <a:rPr lang="en-US" dirty="0"/>
              <a:t> </a:t>
            </a:r>
            <a:r>
              <a:rPr lang="en-US" dirty="0" err="1"/>
              <a:t>Egypte</a:t>
            </a:r>
            <a:r>
              <a:rPr lang="en-US" dirty="0"/>
              <a:t>. De </a:t>
            </a:r>
            <a:r>
              <a:rPr lang="en-US" dirty="0" err="1"/>
              <a:t>Heere</a:t>
            </a:r>
            <a:r>
              <a:rPr lang="en-US" dirty="0"/>
              <a:t> </a:t>
            </a:r>
            <a:r>
              <a:rPr lang="en-US" dirty="0" err="1"/>
              <a:t>verschijnt</a:t>
            </a:r>
            <a:r>
              <a:rPr lang="en-US" dirty="0"/>
              <a:t> </a:t>
            </a:r>
            <a:r>
              <a:rPr lang="en-US" dirty="0" err="1"/>
              <a:t>en</a:t>
            </a:r>
            <a:r>
              <a:rPr lang="en-US" dirty="0"/>
              <a:t> </a:t>
            </a:r>
            <a:r>
              <a:rPr lang="en-US" dirty="0" err="1"/>
              <a:t>zegt</a:t>
            </a:r>
            <a:r>
              <a:rPr lang="en-US" dirty="0"/>
              <a:t> </a:t>
            </a:r>
            <a:r>
              <a:rPr lang="en-US" dirty="0" err="1"/>
              <a:t>dat</a:t>
            </a:r>
            <a:r>
              <a:rPr lang="en-US" dirty="0"/>
              <a:t> </a:t>
            </a:r>
            <a:r>
              <a:rPr lang="en-US" dirty="0" err="1"/>
              <a:t>Hij</a:t>
            </a:r>
            <a:r>
              <a:rPr lang="en-US" dirty="0"/>
              <a:t> het volk </a:t>
            </a:r>
            <a:r>
              <a:rPr lang="en-US" dirty="0" err="1"/>
              <a:t>uit</a:t>
            </a:r>
            <a:r>
              <a:rPr lang="en-US" dirty="0"/>
              <a:t> </a:t>
            </a:r>
            <a:r>
              <a:rPr lang="en-US" dirty="0" err="1"/>
              <a:t>zal</a:t>
            </a:r>
            <a:r>
              <a:rPr lang="en-US" dirty="0"/>
              <a:t> </a:t>
            </a:r>
            <a:r>
              <a:rPr lang="en-US" dirty="0" err="1"/>
              <a:t>roeien</a:t>
            </a:r>
            <a:r>
              <a:rPr lang="en-US" dirty="0"/>
              <a:t>. Als </a:t>
            </a:r>
            <a:r>
              <a:rPr lang="en-US" dirty="0" err="1"/>
              <a:t>Mozes</a:t>
            </a:r>
            <a:r>
              <a:rPr lang="en-US" dirty="0"/>
              <a:t> </a:t>
            </a:r>
            <a:r>
              <a:rPr lang="en-US" dirty="0" err="1"/>
              <a:t>bidt</a:t>
            </a:r>
            <a:r>
              <a:rPr lang="en-US" dirty="0"/>
              <a:t>, </a:t>
            </a:r>
            <a:r>
              <a:rPr lang="en-US" dirty="0" err="1"/>
              <a:t>verhoort</a:t>
            </a:r>
            <a:r>
              <a:rPr lang="en-US" dirty="0"/>
              <a:t> de </a:t>
            </a:r>
            <a:r>
              <a:rPr lang="en-US" dirty="0" err="1"/>
              <a:t>Heere</a:t>
            </a:r>
            <a:r>
              <a:rPr lang="en-US" dirty="0"/>
              <a:t> hem. Het volk </a:t>
            </a:r>
            <a:r>
              <a:rPr lang="en-US" dirty="0" err="1"/>
              <a:t>zal</a:t>
            </a:r>
            <a:r>
              <a:rPr lang="en-US" dirty="0"/>
              <a:t> </a:t>
            </a:r>
            <a:r>
              <a:rPr lang="en-US" dirty="0" err="1"/>
              <a:t>nog</a:t>
            </a:r>
            <a:r>
              <a:rPr lang="en-US" dirty="0"/>
              <a:t> </a:t>
            </a:r>
            <a:r>
              <a:rPr lang="en-US" dirty="0" err="1"/>
              <a:t>veertig</a:t>
            </a:r>
            <a:r>
              <a:rPr lang="en-US" dirty="0"/>
              <a:t> </a:t>
            </a:r>
            <a:r>
              <a:rPr lang="en-US" dirty="0" err="1"/>
              <a:t>jaren</a:t>
            </a:r>
            <a:r>
              <a:rPr lang="en-US" dirty="0"/>
              <a:t> in de </a:t>
            </a:r>
            <a:r>
              <a:rPr lang="en-US" dirty="0" err="1"/>
              <a:t>woestijn</a:t>
            </a:r>
            <a:r>
              <a:rPr lang="en-US" dirty="0"/>
              <a:t> </a:t>
            </a:r>
            <a:r>
              <a:rPr lang="en-US" dirty="0" err="1"/>
              <a:t>rond</a:t>
            </a:r>
            <a:r>
              <a:rPr lang="en-US" dirty="0"/>
              <a:t> </a:t>
            </a:r>
            <a:r>
              <a:rPr lang="en-US" dirty="0" err="1"/>
              <a:t>moeten</a:t>
            </a:r>
            <a:r>
              <a:rPr lang="en-US" dirty="0"/>
              <a:t> </a:t>
            </a:r>
            <a:r>
              <a:rPr lang="en-US" dirty="0" err="1"/>
              <a:t>trekken</a:t>
            </a:r>
            <a:r>
              <a:rPr lang="en-US" dirty="0"/>
              <a:t>, </a:t>
            </a:r>
            <a:r>
              <a:rPr lang="en-US" dirty="0" err="1"/>
              <a:t>totdat</a:t>
            </a:r>
            <a:r>
              <a:rPr lang="en-US" dirty="0"/>
              <a:t> </a:t>
            </a:r>
            <a:r>
              <a:rPr lang="en-US" dirty="0" err="1"/>
              <a:t>iedereen</a:t>
            </a:r>
            <a:r>
              <a:rPr lang="en-US" dirty="0"/>
              <a:t> van </a:t>
            </a:r>
            <a:r>
              <a:rPr lang="en-US" dirty="0" err="1"/>
              <a:t>twintig</a:t>
            </a:r>
            <a:r>
              <a:rPr lang="en-US" dirty="0"/>
              <a:t> </a:t>
            </a:r>
            <a:r>
              <a:rPr lang="en-US" dirty="0" err="1"/>
              <a:t>jaar</a:t>
            </a:r>
            <a:r>
              <a:rPr lang="en-US" dirty="0"/>
              <a:t> </a:t>
            </a:r>
            <a:r>
              <a:rPr lang="en-US" dirty="0" err="1"/>
              <a:t>en</a:t>
            </a:r>
            <a:r>
              <a:rPr lang="en-US" dirty="0"/>
              <a:t> </a:t>
            </a:r>
            <a:r>
              <a:rPr lang="en-US" dirty="0" err="1"/>
              <a:t>ouder</a:t>
            </a:r>
            <a:r>
              <a:rPr lang="en-US" dirty="0"/>
              <a:t> is </a:t>
            </a:r>
            <a:r>
              <a:rPr lang="en-US" dirty="0" err="1"/>
              <a:t>gestorven</a:t>
            </a:r>
            <a:r>
              <a:rPr lang="en-US" dirty="0"/>
              <a:t>. Het volk </a:t>
            </a:r>
            <a:r>
              <a:rPr lang="en-US" dirty="0" err="1"/>
              <a:t>wil</a:t>
            </a:r>
            <a:r>
              <a:rPr lang="en-US" dirty="0"/>
              <a:t> nu </a:t>
            </a:r>
            <a:r>
              <a:rPr lang="en-US" dirty="0" err="1"/>
              <a:t>wel</a:t>
            </a:r>
            <a:r>
              <a:rPr lang="en-US" dirty="0"/>
              <a:t> </a:t>
            </a:r>
            <a:r>
              <a:rPr lang="en-US" dirty="0" err="1"/>
              <a:t>Kanaän</a:t>
            </a:r>
            <a:r>
              <a:rPr lang="en-US" dirty="0"/>
              <a:t> </a:t>
            </a:r>
            <a:r>
              <a:rPr lang="en-US" dirty="0" err="1"/>
              <a:t>binnen</a:t>
            </a:r>
            <a:r>
              <a:rPr lang="en-US" dirty="0"/>
              <a:t> </a:t>
            </a:r>
            <a:r>
              <a:rPr lang="en-US" dirty="0" err="1"/>
              <a:t>trekken</a:t>
            </a:r>
            <a:r>
              <a:rPr lang="en-US" dirty="0"/>
              <a:t>, maar </a:t>
            </a:r>
            <a:r>
              <a:rPr lang="en-US" dirty="0" err="1"/>
              <a:t>wordt</a:t>
            </a:r>
            <a:r>
              <a:rPr lang="en-US" dirty="0"/>
              <a:t> </a:t>
            </a:r>
            <a:r>
              <a:rPr lang="en-US" dirty="0" err="1"/>
              <a:t>aangevallen</a:t>
            </a:r>
            <a:r>
              <a:rPr lang="en-US" dirty="0"/>
              <a:t> </a:t>
            </a:r>
            <a:r>
              <a:rPr lang="en-US" dirty="0" err="1"/>
              <a:t>en</a:t>
            </a:r>
            <a:r>
              <a:rPr lang="en-US" dirty="0"/>
              <a:t> </a:t>
            </a:r>
            <a:r>
              <a:rPr lang="en-US" dirty="0" err="1"/>
              <a:t>verslagen</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Twee verspieders maken een andere keuze dan de anderen. Zij durven zich hierover uit te spreken. Heb jij dit wel eens meegemaakt? Dat je tegen de stroom in gaat? </a:t>
            </a:r>
            <a:endParaRPr lang="nl-NL" dirty="0"/>
          </a:p>
          <a:p>
            <a:endParaRPr lang="en-US"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3</a:t>
            </a:fld>
            <a:endParaRPr lang="nl-NL"/>
          </a:p>
        </p:txBody>
      </p:sp>
    </p:spTree>
    <p:extLst>
      <p:ext uri="{BB962C8B-B14F-4D97-AF65-F5344CB8AC3E}">
        <p14:creationId xmlns:p14="http://schemas.microsoft.com/office/powerpoint/2010/main" val="162847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a:t>Marinus Post is een bekende verzetsstrijder uit Kampen. In de oorlog opereerde hij onder de naam Evert. </a:t>
            </a:r>
            <a:r>
              <a:rPr lang="nl-NL" b="0" i="0">
                <a:solidFill>
                  <a:srgbClr val="000000"/>
                </a:solidFill>
                <a:effectLst/>
                <a:latin typeface="helvetica" panose="020B0604020202020204" pitchFamily="34" charset="0"/>
              </a:rPr>
              <a:t>‘Evert’ verhuisde in mei 1940 naar Venedijk 3 in Kampen en bood vanaf de zomer van 1942 onderdak aan tientallen Joodse onderduikers. Hij hielp hen bij het vinden van onderduikadressen, voornamelijk bij boeren op het Kampereiland. In juli 1943 overviel de politie de boerderij onder leiding van NSB-korpschef J. Boesveld. Tijdens een schietpartij wist Post te ontsnappen, maar hij werd later gearresteerd en op 17 november 1944 gefusilleerd in Alkmaar.</a:t>
            </a:r>
          </a:p>
          <a:p>
            <a:pPr algn="l" rtl="0" fontAlgn="base"/>
            <a:endParaRPr lang="nl-NL" b="0" i="0">
              <a:solidFill>
                <a:srgbClr val="000000"/>
              </a:solidFill>
              <a:effectLst/>
              <a:latin typeface="helvetica" panose="020B0604020202020204" pitchFamily="34" charset="0"/>
            </a:endParaRPr>
          </a:p>
          <a:p>
            <a:pPr algn="l" rtl="0" fontAlgn="base"/>
            <a:r>
              <a:rPr lang="nl-NL" b="0" i="0">
                <a:solidFill>
                  <a:srgbClr val="000000"/>
                </a:solidFill>
                <a:effectLst/>
                <a:latin typeface="helvetica" panose="020B0604020202020204" pitchFamily="34" charset="0"/>
              </a:rPr>
              <a:t>Muzikant Henk Jans heeft dit lied geschreven over Marinus Post. Je kunt het beluisteren via </a:t>
            </a:r>
            <a:r>
              <a:rPr lang="nl-NL" b="0" i="0" err="1">
                <a:solidFill>
                  <a:srgbClr val="000000"/>
                </a:solidFill>
                <a:effectLst/>
                <a:latin typeface="helvetica" panose="020B0604020202020204" pitchFamily="34" charset="0"/>
              </a:rPr>
              <a:t>Spotify</a:t>
            </a:r>
            <a:r>
              <a:rPr lang="nl-NL" b="0" i="0">
                <a:solidFill>
                  <a:srgbClr val="000000"/>
                </a:solidFill>
                <a:effectLst/>
                <a:latin typeface="helvetica" panose="020B0604020202020204" pitchFamily="34" charset="0"/>
              </a:rPr>
              <a:t> (klik op de link naar </a:t>
            </a:r>
            <a:r>
              <a:rPr lang="nl-NL" b="0" i="0" err="1">
                <a:solidFill>
                  <a:srgbClr val="000000"/>
                </a:solidFill>
                <a:effectLst/>
                <a:latin typeface="helvetica" panose="020B0604020202020204" pitchFamily="34" charset="0"/>
              </a:rPr>
              <a:t>Spotify</a:t>
            </a:r>
            <a:r>
              <a:rPr lang="nl-NL" b="0" i="0">
                <a:solidFill>
                  <a:srgbClr val="000000"/>
                </a:solidFill>
                <a:effectLst/>
                <a:latin typeface="helvetica" panose="020B0604020202020204" pitchFamily="34" charset="0"/>
              </a:rPr>
              <a:t> via </a:t>
            </a:r>
            <a:r>
              <a:rPr lang="nl-NL" err="1">
                <a:hlinkClick r:id="rId3"/>
              </a:rPr>
              <a:t>Oudestraat</a:t>
            </a:r>
            <a:r>
              <a:rPr lang="nl-NL">
                <a:hlinkClick r:id="rId3"/>
              </a:rPr>
              <a:t> 133 – Struikelstenen in muziek</a:t>
            </a:r>
            <a:r>
              <a:rPr lang="nl-NL"/>
              <a:t> </a:t>
            </a:r>
          </a:p>
          <a:p>
            <a:pPr algn="l" rtl="0" fontAlgn="base"/>
            <a:r>
              <a:rPr lang="nl-NL"/>
              <a:t>Mocht je geen </a:t>
            </a:r>
            <a:r>
              <a:rPr lang="nl-NL" err="1"/>
              <a:t>Spotify</a:t>
            </a:r>
            <a:r>
              <a:rPr lang="nl-NL"/>
              <a:t>-account hebben, dan kun je een kleine impressie van dit lied beluisteren op YouTube (</a:t>
            </a:r>
            <a:r>
              <a:rPr lang="nl-NL">
                <a:hlinkClick r:id="rId4"/>
              </a:rPr>
              <a:t>16 Voel je je dan klein - Henk Jans (youtube.com)</a:t>
            </a:r>
            <a:endParaRPr lang="nl-NL"/>
          </a:p>
          <a:p>
            <a:endParaRPr lang="nl-NL"/>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4</a:t>
            </a:fld>
            <a:endParaRPr lang="nl-NL"/>
          </a:p>
        </p:txBody>
      </p:sp>
    </p:spTree>
    <p:extLst>
      <p:ext uri="{BB962C8B-B14F-4D97-AF65-F5344CB8AC3E}">
        <p14:creationId xmlns:p14="http://schemas.microsoft.com/office/powerpoint/2010/main" val="63068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B999E-8B7D-C2F3-3862-D1FB4DC54B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AE29CC3-6382-6156-9611-4472A35C35C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76D3F96-D4CE-21A4-429B-58612AC86BE1}"/>
              </a:ext>
            </a:extLst>
          </p:cNvPr>
          <p:cNvSpPr>
            <a:spLocks noGrp="1"/>
          </p:cNvSpPr>
          <p:nvPr>
            <p:ph type="body" idx="1"/>
          </p:nvPr>
        </p:nvSpPr>
        <p:spPr/>
        <p:txBody>
          <a:bodyPr/>
          <a:lstStyle/>
          <a:p>
            <a:pPr algn="l" rtl="0" fontAlgn="base"/>
            <a:r>
              <a:rPr lang="nl-NL"/>
              <a:t>Marinus Post is een bekende verzetsstrijder uit Kampen. In de oorlog opereerde hij onder de naam Evert. </a:t>
            </a:r>
            <a:r>
              <a:rPr lang="nl-NL" b="0" i="0">
                <a:solidFill>
                  <a:srgbClr val="000000"/>
                </a:solidFill>
                <a:effectLst/>
                <a:latin typeface="helvetica" panose="020B0604020202020204" pitchFamily="34" charset="0"/>
              </a:rPr>
              <a:t>‘Evert’ verhuisde in mei 1940 naar Venedijk 3 in Kampen en bood vanaf de zomer van 1942 onderdak aan tientallen Joodse onderduikers. Hij hielp hen bij het vinden van onderduikadressen, voornamelijk bij boeren op het Kampereiland. In juli 1943 overviel de politie de boerderij onder leiding van NSB-korpschef J. Boesveld. Tijdens een schietpartij wist Post te ontsnappen, maar hij werd later gearresteerd en op 17 november 1944 gefusilleerd in Alkmaar.</a:t>
            </a:r>
          </a:p>
          <a:p>
            <a:pPr algn="l" rtl="0" fontAlgn="base"/>
            <a:endParaRPr lang="nl-NL" b="0" i="0">
              <a:solidFill>
                <a:srgbClr val="000000"/>
              </a:solidFill>
              <a:effectLst/>
              <a:latin typeface="helvetica" panose="020B0604020202020204" pitchFamily="34" charset="0"/>
            </a:endParaRPr>
          </a:p>
          <a:p>
            <a:pPr algn="l" rtl="0" fontAlgn="base"/>
            <a:r>
              <a:rPr lang="nl-NL" b="0" i="0">
                <a:solidFill>
                  <a:srgbClr val="000000"/>
                </a:solidFill>
                <a:effectLst/>
                <a:latin typeface="helvetica" panose="020B0604020202020204" pitchFamily="34" charset="0"/>
              </a:rPr>
              <a:t>Muzikant Henk Jans heeft dit lied geschreven over Marinus Post. Je kunt het beluisteren via </a:t>
            </a:r>
            <a:r>
              <a:rPr lang="nl-NL" b="0" i="0" err="1">
                <a:solidFill>
                  <a:srgbClr val="000000"/>
                </a:solidFill>
                <a:effectLst/>
                <a:latin typeface="helvetica" panose="020B0604020202020204" pitchFamily="34" charset="0"/>
              </a:rPr>
              <a:t>Spotify</a:t>
            </a:r>
            <a:r>
              <a:rPr lang="nl-NL" b="0" i="0">
                <a:solidFill>
                  <a:srgbClr val="000000"/>
                </a:solidFill>
                <a:effectLst/>
                <a:latin typeface="helvetica" panose="020B0604020202020204" pitchFamily="34" charset="0"/>
              </a:rPr>
              <a:t> (klik op de link naar </a:t>
            </a:r>
            <a:r>
              <a:rPr lang="nl-NL" b="0" i="0" err="1">
                <a:solidFill>
                  <a:srgbClr val="000000"/>
                </a:solidFill>
                <a:effectLst/>
                <a:latin typeface="helvetica" panose="020B0604020202020204" pitchFamily="34" charset="0"/>
              </a:rPr>
              <a:t>Spotify</a:t>
            </a:r>
            <a:r>
              <a:rPr lang="nl-NL" b="0" i="0">
                <a:solidFill>
                  <a:srgbClr val="000000"/>
                </a:solidFill>
                <a:effectLst/>
                <a:latin typeface="helvetica" panose="020B0604020202020204" pitchFamily="34" charset="0"/>
              </a:rPr>
              <a:t> via </a:t>
            </a:r>
            <a:r>
              <a:rPr lang="nl-NL" err="1">
                <a:hlinkClick r:id="rId3"/>
              </a:rPr>
              <a:t>Oudestraat</a:t>
            </a:r>
            <a:r>
              <a:rPr lang="nl-NL">
                <a:hlinkClick r:id="rId3"/>
              </a:rPr>
              <a:t> 133 – Struikelstenen in muziek</a:t>
            </a:r>
            <a:r>
              <a:rPr lang="nl-NL"/>
              <a:t> </a:t>
            </a:r>
          </a:p>
          <a:p>
            <a:pPr algn="l" rtl="0" fontAlgn="base"/>
            <a:r>
              <a:rPr lang="nl-NL"/>
              <a:t>Mocht je geen </a:t>
            </a:r>
            <a:r>
              <a:rPr lang="nl-NL" err="1"/>
              <a:t>Spotify</a:t>
            </a:r>
            <a:r>
              <a:rPr lang="nl-NL"/>
              <a:t>-account hebben, dan kun je een kleine impressie van dit lied beluisteren op YouTube (</a:t>
            </a:r>
            <a:r>
              <a:rPr lang="nl-NL">
                <a:hlinkClick r:id="rId4"/>
              </a:rPr>
              <a:t>16 Voel je je dan klein - Henk Jans (youtube.com)</a:t>
            </a:r>
            <a:endParaRPr lang="nl-NL"/>
          </a:p>
        </p:txBody>
      </p:sp>
      <p:sp>
        <p:nvSpPr>
          <p:cNvPr id="4" name="Tijdelijke aanduiding voor dianummer 3">
            <a:extLst>
              <a:ext uri="{FF2B5EF4-FFF2-40B4-BE49-F238E27FC236}">
                <a16:creationId xmlns:a16="http://schemas.microsoft.com/office/drawing/2014/main" id="{B1813809-C5D5-357C-A37F-8AA3828BB631}"/>
              </a:ext>
            </a:extLst>
          </p:cNvPr>
          <p:cNvSpPr>
            <a:spLocks noGrp="1"/>
          </p:cNvSpPr>
          <p:nvPr>
            <p:ph type="sldNum" sz="quarter" idx="5"/>
          </p:nvPr>
        </p:nvSpPr>
        <p:spPr/>
        <p:txBody>
          <a:bodyPr/>
          <a:lstStyle/>
          <a:p>
            <a:fld id="{80A7E26E-AA97-4A53-B5A3-70B34B38A1CE}" type="slidenum">
              <a:rPr lang="nl-NL" smtClean="0"/>
              <a:t>5</a:t>
            </a:fld>
            <a:endParaRPr lang="nl-NL"/>
          </a:p>
        </p:txBody>
      </p:sp>
    </p:spTree>
    <p:extLst>
      <p:ext uri="{BB962C8B-B14F-4D97-AF65-F5344CB8AC3E}">
        <p14:creationId xmlns:p14="http://schemas.microsoft.com/office/powerpoint/2010/main" val="398665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err="1">
                <a:solidFill>
                  <a:srgbClr val="000000"/>
                </a:solidFill>
                <a:effectLst/>
                <a:latin typeface="Calibri" panose="020F0502020204030204" pitchFamily="34" charset="0"/>
              </a:rPr>
              <a:t>Fresku</a:t>
            </a:r>
            <a:r>
              <a:rPr lang="nl-NL" sz="1800" b="0" i="0">
                <a:solidFill>
                  <a:srgbClr val="000000"/>
                </a:solidFill>
                <a:effectLst/>
                <a:latin typeface="Calibri" panose="020F0502020204030204" pitchFamily="34" charset="0"/>
              </a:rPr>
              <a:t> vertelt over het zonder (voor)oordelen naar elkaar kijken.  </a:t>
            </a:r>
          </a:p>
          <a:p>
            <a:r>
              <a:rPr lang="nl-NL" sz="1800" b="0" i="0">
                <a:solidFill>
                  <a:srgbClr val="000000"/>
                </a:solidFill>
                <a:effectLst/>
                <a:latin typeface="Calibri" panose="020F0502020204030204" pitchFamily="34" charset="0"/>
              </a:rPr>
              <a:t>Mogelijke gespreksonderwerpen kunnen zijn: - herken jij wat </a:t>
            </a:r>
            <a:r>
              <a:rPr lang="nl-NL" sz="1800" b="0" i="0" err="1">
                <a:solidFill>
                  <a:srgbClr val="000000"/>
                </a:solidFill>
                <a:effectLst/>
                <a:latin typeface="Calibri" panose="020F0502020204030204" pitchFamily="34" charset="0"/>
              </a:rPr>
              <a:t>Fresku</a:t>
            </a:r>
            <a:r>
              <a:rPr lang="nl-NL" sz="1800" b="0" i="0">
                <a:solidFill>
                  <a:srgbClr val="000000"/>
                </a:solidFill>
                <a:effectLst/>
                <a:latin typeface="Calibri" panose="020F0502020204030204" pitchFamily="34" charset="0"/>
              </a:rPr>
              <a:t> vertelt? Kun je voorbeelden noemen van hokjes die we met elkaar gemaakt hebben? </a:t>
            </a:r>
          </a:p>
          <a:p>
            <a:r>
              <a:rPr lang="nl-NL" sz="1800" b="0" i="0">
                <a:solidFill>
                  <a:srgbClr val="000000"/>
                </a:solidFill>
                <a:effectLst/>
                <a:latin typeface="Calibri" panose="020F0502020204030204" pitchFamily="34" charset="0"/>
              </a:rPr>
              <a:t>- Op welke manier kun je uit de hokjes komen? </a:t>
            </a:r>
            <a:endParaRPr lang="nl-NL"/>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6</a:t>
            </a:fld>
            <a:endParaRPr lang="nl-NL"/>
          </a:p>
        </p:txBody>
      </p:sp>
    </p:spTree>
    <p:extLst>
      <p:ext uri="{BB962C8B-B14F-4D97-AF65-F5344CB8AC3E}">
        <p14:creationId xmlns:p14="http://schemas.microsoft.com/office/powerpoint/2010/main" val="381678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49880-2F0D-C0B1-2CA7-A1BB4C6C06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0E9B1E7-1EEE-5456-6C85-04AD0A120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0C06E86-1C57-A0DF-B495-739ACF49FF98}"/>
              </a:ext>
            </a:extLst>
          </p:cNvPr>
          <p:cNvSpPr>
            <a:spLocks noGrp="1"/>
          </p:cNvSpPr>
          <p:nvPr>
            <p:ph type="dt" sz="half" idx="10"/>
          </p:nvPr>
        </p:nvSpPr>
        <p:spPr/>
        <p:txBody>
          <a:bodyPr/>
          <a:lstStyle/>
          <a:p>
            <a:fld id="{D0302464-D901-400F-A021-0B679EB41481}"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5AE25E57-A56A-28E3-9ECE-B275E3E048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9CDD70-CF84-81DC-92BC-B4410BCD4325}"/>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6054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D2793-4556-8D51-E9C7-B62621A4F56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F7FE2E8-E154-D6A6-81F6-9EAD7B171AB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B9FD8E-0251-DBF7-4EC9-89CA11F11419}"/>
              </a:ext>
            </a:extLst>
          </p:cNvPr>
          <p:cNvSpPr>
            <a:spLocks noGrp="1"/>
          </p:cNvSpPr>
          <p:nvPr>
            <p:ph type="dt" sz="half" idx="10"/>
          </p:nvPr>
        </p:nvSpPr>
        <p:spPr/>
        <p:txBody>
          <a:bodyPr/>
          <a:lstStyle/>
          <a:p>
            <a:fld id="{D0302464-D901-400F-A021-0B679EB41481}"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BDACA5DE-FF67-308B-FADA-345413574D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CBC8EF-FF46-9CDC-D5F9-8D54EC69C42F}"/>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44050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56E4D9-A35B-CD1D-E9F9-4F63F010FF7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A2F2FAE-6A18-D961-0F5E-EAAC24C0240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EECFFA4-4402-54C9-79DE-BBF4779AA716}"/>
              </a:ext>
            </a:extLst>
          </p:cNvPr>
          <p:cNvSpPr>
            <a:spLocks noGrp="1"/>
          </p:cNvSpPr>
          <p:nvPr>
            <p:ph type="dt" sz="half" idx="10"/>
          </p:nvPr>
        </p:nvSpPr>
        <p:spPr/>
        <p:txBody>
          <a:bodyPr/>
          <a:lstStyle/>
          <a:p>
            <a:fld id="{D0302464-D901-400F-A021-0B679EB41481}"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D5CD5468-2205-39E7-9C60-579EA20670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036F75-6C05-11D2-404B-2FFDB3686180}"/>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15811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0C1E3-62EC-4B6D-FA1E-A3549F68979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E3459B-5BA9-DD5F-53A8-82BD99DE68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2C5D34-C72D-6ACF-1EBA-96C68732E9CC}"/>
              </a:ext>
            </a:extLst>
          </p:cNvPr>
          <p:cNvSpPr>
            <a:spLocks noGrp="1"/>
          </p:cNvSpPr>
          <p:nvPr>
            <p:ph type="dt" sz="half" idx="10"/>
          </p:nvPr>
        </p:nvSpPr>
        <p:spPr/>
        <p:txBody>
          <a:bodyPr/>
          <a:lstStyle/>
          <a:p>
            <a:fld id="{D0302464-D901-400F-A021-0B679EB41481}"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407AB83A-3E29-CB06-AD33-0ED79BDF61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8D15E4-8A10-09EF-B2B8-0F1F51FCA739}"/>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39483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2991A-FE34-69B3-343F-838D07FA446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B1EBAF8-190C-2314-45D5-E30DB12A2F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1341346-4FEB-2A26-F8AE-FDFF24A31683}"/>
              </a:ext>
            </a:extLst>
          </p:cNvPr>
          <p:cNvSpPr>
            <a:spLocks noGrp="1"/>
          </p:cNvSpPr>
          <p:nvPr>
            <p:ph type="dt" sz="half" idx="10"/>
          </p:nvPr>
        </p:nvSpPr>
        <p:spPr/>
        <p:txBody>
          <a:bodyPr/>
          <a:lstStyle/>
          <a:p>
            <a:fld id="{D0302464-D901-400F-A021-0B679EB41481}"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1D492B57-3F77-1F35-3223-6F6431354D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F277C8-C58C-64F3-8B08-D2F11028F9B9}"/>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19616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BA9F3-6D3E-E2F8-9812-A39AB7FB5BD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5F0B9C-6B62-5C8F-558C-2E28F22ACFA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DDBFB9F-F142-3F83-1BC7-24336A3FDD7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E4D3807-680C-80A6-4B7C-A3597D703EBC}"/>
              </a:ext>
            </a:extLst>
          </p:cNvPr>
          <p:cNvSpPr>
            <a:spLocks noGrp="1"/>
          </p:cNvSpPr>
          <p:nvPr>
            <p:ph type="dt" sz="half" idx="10"/>
          </p:nvPr>
        </p:nvSpPr>
        <p:spPr/>
        <p:txBody>
          <a:bodyPr/>
          <a:lstStyle/>
          <a:p>
            <a:fld id="{D0302464-D901-400F-A021-0B679EB41481}" type="datetimeFigureOut">
              <a:rPr lang="nl-NL" smtClean="0"/>
              <a:t>16-4-2024</a:t>
            </a:fld>
            <a:endParaRPr lang="nl-NL"/>
          </a:p>
        </p:txBody>
      </p:sp>
      <p:sp>
        <p:nvSpPr>
          <p:cNvPr id="6" name="Tijdelijke aanduiding voor voettekst 5">
            <a:extLst>
              <a:ext uri="{FF2B5EF4-FFF2-40B4-BE49-F238E27FC236}">
                <a16:creationId xmlns:a16="http://schemas.microsoft.com/office/drawing/2014/main" id="{BBC3D705-4ED3-24D0-C4D1-199866588A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114FF7-68D2-3294-3ABE-CA84323986B5}"/>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42114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0290B-B574-1F91-A7FF-D8485D459F3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20317D9-9D0E-C6F8-A74C-5DD742849F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9EFF553-CAC7-7D67-8D33-9F35F55EA51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06D99A9-BA3F-D250-05A2-5F8A780338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097C5FB-5EEF-75DA-91A4-5A8E6B6B5BE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6D34B69-3C62-6055-E521-E691C6B4AB2B}"/>
              </a:ext>
            </a:extLst>
          </p:cNvPr>
          <p:cNvSpPr>
            <a:spLocks noGrp="1"/>
          </p:cNvSpPr>
          <p:nvPr>
            <p:ph type="dt" sz="half" idx="10"/>
          </p:nvPr>
        </p:nvSpPr>
        <p:spPr/>
        <p:txBody>
          <a:bodyPr/>
          <a:lstStyle/>
          <a:p>
            <a:fld id="{D0302464-D901-400F-A021-0B679EB41481}" type="datetimeFigureOut">
              <a:rPr lang="nl-NL" smtClean="0"/>
              <a:t>16-4-2024</a:t>
            </a:fld>
            <a:endParaRPr lang="nl-NL"/>
          </a:p>
        </p:txBody>
      </p:sp>
      <p:sp>
        <p:nvSpPr>
          <p:cNvPr id="8" name="Tijdelijke aanduiding voor voettekst 7">
            <a:extLst>
              <a:ext uri="{FF2B5EF4-FFF2-40B4-BE49-F238E27FC236}">
                <a16:creationId xmlns:a16="http://schemas.microsoft.com/office/drawing/2014/main" id="{4CA9B2EA-B970-A9FD-1D13-88A8EDC2432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1DBC179-276A-BB80-BD42-5B06BC41139E}"/>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86871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E9D6B-FDE9-6305-C64B-9643267162E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1E529FC-57E8-829B-7897-5D24F7008923}"/>
              </a:ext>
            </a:extLst>
          </p:cNvPr>
          <p:cNvSpPr>
            <a:spLocks noGrp="1"/>
          </p:cNvSpPr>
          <p:nvPr>
            <p:ph type="dt" sz="half" idx="10"/>
          </p:nvPr>
        </p:nvSpPr>
        <p:spPr/>
        <p:txBody>
          <a:bodyPr/>
          <a:lstStyle/>
          <a:p>
            <a:fld id="{D0302464-D901-400F-A021-0B679EB41481}" type="datetimeFigureOut">
              <a:rPr lang="nl-NL" smtClean="0"/>
              <a:t>16-4-2024</a:t>
            </a:fld>
            <a:endParaRPr lang="nl-NL"/>
          </a:p>
        </p:txBody>
      </p:sp>
      <p:sp>
        <p:nvSpPr>
          <p:cNvPr id="4" name="Tijdelijke aanduiding voor voettekst 3">
            <a:extLst>
              <a:ext uri="{FF2B5EF4-FFF2-40B4-BE49-F238E27FC236}">
                <a16:creationId xmlns:a16="http://schemas.microsoft.com/office/drawing/2014/main" id="{55819818-B18C-5462-D024-8E925D47143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79BE13-0475-46E6-477F-E4670B046F3E}"/>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54654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F4CF920-B059-1C88-AC04-50FEBEBFE4AB}"/>
              </a:ext>
            </a:extLst>
          </p:cNvPr>
          <p:cNvSpPr>
            <a:spLocks noGrp="1"/>
          </p:cNvSpPr>
          <p:nvPr>
            <p:ph type="dt" sz="half" idx="10"/>
          </p:nvPr>
        </p:nvSpPr>
        <p:spPr/>
        <p:txBody>
          <a:bodyPr/>
          <a:lstStyle/>
          <a:p>
            <a:fld id="{D0302464-D901-400F-A021-0B679EB41481}" type="datetimeFigureOut">
              <a:rPr lang="nl-NL" smtClean="0"/>
              <a:t>16-4-2024</a:t>
            </a:fld>
            <a:endParaRPr lang="nl-NL"/>
          </a:p>
        </p:txBody>
      </p:sp>
      <p:sp>
        <p:nvSpPr>
          <p:cNvPr id="3" name="Tijdelijke aanduiding voor voettekst 2">
            <a:extLst>
              <a:ext uri="{FF2B5EF4-FFF2-40B4-BE49-F238E27FC236}">
                <a16:creationId xmlns:a16="http://schemas.microsoft.com/office/drawing/2014/main" id="{7B7553F5-CC53-AC16-7DAB-CA20226090F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1FDF255-CA51-B7BF-FDD1-D3B8A45DBCC4}"/>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67777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35A2B-F5A6-80CD-67B3-82E5517052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FE2DED3-63A0-AD5E-1A92-8F65B468F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0740278-5507-7FBB-445E-74B5E753A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7D0365-D47E-47F1-3069-A3D792085355}"/>
              </a:ext>
            </a:extLst>
          </p:cNvPr>
          <p:cNvSpPr>
            <a:spLocks noGrp="1"/>
          </p:cNvSpPr>
          <p:nvPr>
            <p:ph type="dt" sz="half" idx="10"/>
          </p:nvPr>
        </p:nvSpPr>
        <p:spPr/>
        <p:txBody>
          <a:bodyPr/>
          <a:lstStyle/>
          <a:p>
            <a:fld id="{D0302464-D901-400F-A021-0B679EB41481}" type="datetimeFigureOut">
              <a:rPr lang="nl-NL" smtClean="0"/>
              <a:t>16-4-2024</a:t>
            </a:fld>
            <a:endParaRPr lang="nl-NL"/>
          </a:p>
        </p:txBody>
      </p:sp>
      <p:sp>
        <p:nvSpPr>
          <p:cNvPr id="6" name="Tijdelijke aanduiding voor voettekst 5">
            <a:extLst>
              <a:ext uri="{FF2B5EF4-FFF2-40B4-BE49-F238E27FC236}">
                <a16:creationId xmlns:a16="http://schemas.microsoft.com/office/drawing/2014/main" id="{BC743F53-16C2-A582-BB1B-A1BFDF0982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03058B-6E54-3625-A70B-E192EAD59FB1}"/>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2878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B0EE2-3B6B-1765-75E8-0F524DBD10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E9AE3D-8967-8DE3-AD3F-322966F1C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1ABBA8D-6E1E-C0B6-6453-2A1C9880B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43C85EB-F07F-D60B-99D2-9B2533D54A55}"/>
              </a:ext>
            </a:extLst>
          </p:cNvPr>
          <p:cNvSpPr>
            <a:spLocks noGrp="1"/>
          </p:cNvSpPr>
          <p:nvPr>
            <p:ph type="dt" sz="half" idx="10"/>
          </p:nvPr>
        </p:nvSpPr>
        <p:spPr/>
        <p:txBody>
          <a:bodyPr/>
          <a:lstStyle/>
          <a:p>
            <a:fld id="{D0302464-D901-400F-A021-0B679EB41481}" type="datetimeFigureOut">
              <a:rPr lang="nl-NL" smtClean="0"/>
              <a:t>16-4-2024</a:t>
            </a:fld>
            <a:endParaRPr lang="nl-NL"/>
          </a:p>
        </p:txBody>
      </p:sp>
      <p:sp>
        <p:nvSpPr>
          <p:cNvPr id="6" name="Tijdelijke aanduiding voor voettekst 5">
            <a:extLst>
              <a:ext uri="{FF2B5EF4-FFF2-40B4-BE49-F238E27FC236}">
                <a16:creationId xmlns:a16="http://schemas.microsoft.com/office/drawing/2014/main" id="{DF9FB81A-B14F-3AB4-0773-C463CC4EF0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6DA03D-656D-804A-0AC0-FFC1259A1462}"/>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58854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3C4B549-1DC7-66DD-E483-3FD7E1326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325E145-E031-645A-1AC0-AA1437495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F11007-D29F-8AC1-FDF5-4F817CE78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302464-D901-400F-A021-0B679EB41481}"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93F4D835-B6E8-5AF6-1896-7317B513C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3DA1F13-83D1-33B5-881E-30CDB6A395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64A9BF-AD85-4DE7-8F2B-1373D5E18214}" type="slidenum">
              <a:rPr lang="nl-NL" smtClean="0"/>
              <a:t>‹nr.›</a:t>
            </a:fld>
            <a:endParaRPr lang="nl-NL"/>
          </a:p>
        </p:txBody>
      </p:sp>
    </p:spTree>
    <p:extLst>
      <p:ext uri="{BB962C8B-B14F-4D97-AF65-F5344CB8AC3E}">
        <p14:creationId xmlns:p14="http://schemas.microsoft.com/office/powerpoint/2010/main" val="373261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Ql5Oc1G5g-s?feature=oembed" TargetMode="Externa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10F08-489B-8C1C-EEA6-883B9909B2DF}"/>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F5AC2D85-7546-299D-84DF-542A44DE056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EC489427-CD51-DDA5-497A-C340E91EA93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4DD62A6B-4BDC-5E44-0422-A544583AA46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85B611F2-2FFB-275E-35AB-3519CEACCA46}"/>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7" name="Tekstvak 6">
            <a:extLst>
              <a:ext uri="{FF2B5EF4-FFF2-40B4-BE49-F238E27FC236}">
                <a16:creationId xmlns:a16="http://schemas.microsoft.com/office/drawing/2014/main" id="{A08473C2-94CA-6589-970D-7E63AF448F1D}"/>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4" name="Tekstvak 3">
            <a:extLst>
              <a:ext uri="{FF2B5EF4-FFF2-40B4-BE49-F238E27FC236}">
                <a16:creationId xmlns:a16="http://schemas.microsoft.com/office/drawing/2014/main" id="{DF50C28D-BBEF-12F8-99AA-A2E63D74C16C}"/>
              </a:ext>
            </a:extLst>
          </p:cNvPr>
          <p:cNvSpPr txBox="1"/>
          <p:nvPr/>
        </p:nvSpPr>
        <p:spPr>
          <a:xfrm>
            <a:off x="2958485" y="2205596"/>
            <a:ext cx="6025718" cy="2215991"/>
          </a:xfrm>
          <a:prstGeom prst="rect">
            <a:avLst/>
          </a:prstGeom>
          <a:solidFill>
            <a:srgbClr val="EADCD7"/>
          </a:solidFill>
        </p:spPr>
        <p:txBody>
          <a:bodyPr wrap="square" rtlCol="0">
            <a:spAutoFit/>
          </a:bodyPr>
          <a:lstStyle/>
          <a:p>
            <a:r>
              <a:rPr lang="nl-NL" sz="13800"/>
              <a:t>Durf jij?</a:t>
            </a:r>
          </a:p>
        </p:txBody>
      </p:sp>
    </p:spTree>
    <p:extLst>
      <p:ext uri="{BB962C8B-B14F-4D97-AF65-F5344CB8AC3E}">
        <p14:creationId xmlns:p14="http://schemas.microsoft.com/office/powerpoint/2010/main" val="1393858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32AC-7DE7-30A9-CAF5-14983636B07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108950C6-3812-FB26-C155-D2EFFE7E945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804F5B11-A560-5A52-F063-10C1E842F38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BDBC42E3-B59E-1EB0-667A-352CE00DCDAE}"/>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F784FDDD-A388-89D3-13A6-5816AEA13964}"/>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7" name="Tekstvak 6">
            <a:extLst>
              <a:ext uri="{FF2B5EF4-FFF2-40B4-BE49-F238E27FC236}">
                <a16:creationId xmlns:a16="http://schemas.microsoft.com/office/drawing/2014/main" id="{7FE748AC-0C0E-AF88-5F87-8FB1BFB4B99D}"/>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9" name="Tekstvak 8">
            <a:extLst>
              <a:ext uri="{FF2B5EF4-FFF2-40B4-BE49-F238E27FC236}">
                <a16:creationId xmlns:a16="http://schemas.microsoft.com/office/drawing/2014/main" id="{D8DAA676-DFAD-C026-6499-5392A8DAEF15}"/>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6" name="Tekstvak 5">
            <a:extLst>
              <a:ext uri="{FF2B5EF4-FFF2-40B4-BE49-F238E27FC236}">
                <a16:creationId xmlns:a16="http://schemas.microsoft.com/office/drawing/2014/main" id="{51740CAE-55E4-E56C-1C41-68F62E74AE68}"/>
              </a:ext>
            </a:extLst>
          </p:cNvPr>
          <p:cNvSpPr txBox="1"/>
          <p:nvPr/>
        </p:nvSpPr>
        <p:spPr>
          <a:xfrm>
            <a:off x="228600" y="153835"/>
            <a:ext cx="6094428" cy="523220"/>
          </a:xfrm>
          <a:prstGeom prst="rect">
            <a:avLst/>
          </a:prstGeom>
          <a:noFill/>
        </p:spPr>
        <p:txBody>
          <a:bodyPr wrap="square">
            <a:spAutoFit/>
          </a:bodyPr>
          <a:lstStyle/>
          <a:p>
            <a:r>
              <a:rPr lang="nl-NL" sz="2800"/>
              <a:t>Meer lezen over dit onderwerp?</a:t>
            </a:r>
          </a:p>
        </p:txBody>
      </p:sp>
      <p:pic>
        <p:nvPicPr>
          <p:cNvPr id="1026" name="Picture 2" descr="bol.com | Allemaal willen we de hemel, Els Beerten | 9789045106199 | Boeken">
            <a:extLst>
              <a:ext uri="{FF2B5EF4-FFF2-40B4-BE49-F238E27FC236}">
                <a16:creationId xmlns:a16="http://schemas.microsoft.com/office/drawing/2014/main" id="{69147726-123B-2796-7B75-708CE8955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891" y="922670"/>
            <a:ext cx="2950688" cy="4721101"/>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5E48FEE9-63C6-F002-9541-CFA0F172FA59}"/>
              </a:ext>
            </a:extLst>
          </p:cNvPr>
          <p:cNvSpPr txBox="1"/>
          <p:nvPr/>
        </p:nvSpPr>
        <p:spPr>
          <a:xfrm>
            <a:off x="228600" y="5935330"/>
            <a:ext cx="11649075" cy="646331"/>
          </a:xfrm>
          <a:prstGeom prst="rect">
            <a:avLst/>
          </a:prstGeom>
          <a:solidFill>
            <a:srgbClr val="EADCD7"/>
          </a:solidFill>
        </p:spPr>
        <p:txBody>
          <a:bodyPr wrap="square" rtlCol="0">
            <a:spAutoFit/>
          </a:bodyPr>
          <a:lstStyle/>
          <a:p>
            <a:r>
              <a:rPr lang="nl-NL"/>
              <a:t>1943. Ward is ervan overtuigd dat de Duitsers hulp nodig hebben in de strijd tegen de Russen. Hij vertrekt naar </a:t>
            </a:r>
          </a:p>
          <a:p>
            <a:r>
              <a:rPr lang="nl-NL"/>
              <a:t>het Oostfront. Niet iedereen is blij met deze keuze. </a:t>
            </a:r>
          </a:p>
        </p:txBody>
      </p:sp>
    </p:spTree>
    <p:extLst>
      <p:ext uri="{BB962C8B-B14F-4D97-AF65-F5344CB8AC3E}">
        <p14:creationId xmlns:p14="http://schemas.microsoft.com/office/powerpoint/2010/main" val="103218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04AD3-91C9-EC60-9DB9-5A45138E822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604EBE5D-27EA-B991-654A-AFB3F0BA523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A7348374-2273-705F-A2AD-513A7FAA457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950E3E22-4A00-C605-94E5-02922C74C73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B7BE6E73-761F-86C5-00C0-F5023668CF0D}"/>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7" name="Tekstvak 6">
            <a:extLst>
              <a:ext uri="{FF2B5EF4-FFF2-40B4-BE49-F238E27FC236}">
                <a16:creationId xmlns:a16="http://schemas.microsoft.com/office/drawing/2014/main" id="{83DB06C4-9923-2840-50AC-AE6C94F65059}"/>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9" name="Tekstvak 8">
            <a:extLst>
              <a:ext uri="{FF2B5EF4-FFF2-40B4-BE49-F238E27FC236}">
                <a16:creationId xmlns:a16="http://schemas.microsoft.com/office/drawing/2014/main" id="{0438957B-1F67-547B-4188-098E78637BCF}"/>
              </a:ext>
            </a:extLst>
          </p:cNvPr>
          <p:cNvSpPr txBox="1"/>
          <p:nvPr/>
        </p:nvSpPr>
        <p:spPr>
          <a:xfrm>
            <a:off x="3047260" y="3246553"/>
            <a:ext cx="6094520" cy="369332"/>
          </a:xfrm>
          <a:prstGeom prst="rect">
            <a:avLst/>
          </a:prstGeom>
          <a:noFill/>
        </p:spPr>
        <p:txBody>
          <a:bodyPr wrap="square">
            <a:spAutoFit/>
          </a:bodyPr>
          <a:lstStyle/>
          <a:p>
            <a:endParaRPr lang="nl-NL"/>
          </a:p>
        </p:txBody>
      </p:sp>
      <p:pic>
        <p:nvPicPr>
          <p:cNvPr id="4" name="Picture 2" descr="De Overbrugging | Brug tussen christelijk basisonderwijs en ...">
            <a:extLst>
              <a:ext uri="{FF2B5EF4-FFF2-40B4-BE49-F238E27FC236}">
                <a16:creationId xmlns:a16="http://schemas.microsoft.com/office/drawing/2014/main" id="{10E9CCD3-1830-37F9-21A9-BBD79273EE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260" y="990008"/>
            <a:ext cx="5921642" cy="473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0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descr="Afbeelding met verven, kunst, tekening, schets&#10;&#10;Automatisch gegenereerde beschrijving">
            <a:extLst>
              <a:ext uri="{FF2B5EF4-FFF2-40B4-BE49-F238E27FC236}">
                <a16:creationId xmlns:a16="http://schemas.microsoft.com/office/drawing/2014/main" id="{68F5B91F-5734-A920-E444-96EDD1D98C3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07EC9B-1E43-8BCC-140C-355681EC0AC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680EAF6E-310F-6492-9FAD-061BD9C76D3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5C89E702-D3CA-2D3D-34F1-DD69902BEDEF}"/>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7" name="Tekstvak 6">
            <a:extLst>
              <a:ext uri="{FF2B5EF4-FFF2-40B4-BE49-F238E27FC236}">
                <a16:creationId xmlns:a16="http://schemas.microsoft.com/office/drawing/2014/main" id="{F62A2FF7-5389-A985-5B5C-72750E704C87}"/>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9" name="Tekstvak 8">
            <a:extLst>
              <a:ext uri="{FF2B5EF4-FFF2-40B4-BE49-F238E27FC236}">
                <a16:creationId xmlns:a16="http://schemas.microsoft.com/office/drawing/2014/main" id="{2452EB6B-A560-7B9C-C0CD-2B0526986B54}"/>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14" name="Tekstvak 13">
            <a:extLst>
              <a:ext uri="{FF2B5EF4-FFF2-40B4-BE49-F238E27FC236}">
                <a16:creationId xmlns:a16="http://schemas.microsoft.com/office/drawing/2014/main" id="{91F615A1-8C0D-ACC5-EA67-0F358D9CCE2F}"/>
              </a:ext>
            </a:extLst>
          </p:cNvPr>
          <p:cNvSpPr txBox="1"/>
          <p:nvPr/>
        </p:nvSpPr>
        <p:spPr>
          <a:xfrm>
            <a:off x="1207363" y="878889"/>
            <a:ext cx="4888637" cy="5468645"/>
          </a:xfrm>
          <a:prstGeom prst="rect">
            <a:avLst/>
          </a:prstGeom>
          <a:solidFill>
            <a:srgbClr val="EADCD7"/>
          </a:solidFill>
        </p:spPr>
        <p:txBody>
          <a:bodyPr wrap="square" rtlCol="0">
            <a:spAutoFit/>
          </a:bodyPr>
          <a:lstStyle/>
          <a:p>
            <a:endParaRPr lang="nl-NL"/>
          </a:p>
        </p:txBody>
      </p:sp>
      <p:sp>
        <p:nvSpPr>
          <p:cNvPr id="15" name="Tekstvak 14">
            <a:extLst>
              <a:ext uri="{FF2B5EF4-FFF2-40B4-BE49-F238E27FC236}">
                <a16:creationId xmlns:a16="http://schemas.microsoft.com/office/drawing/2014/main" id="{AE9882F4-FCB4-04F8-D0B0-8170995CE0A6}"/>
              </a:ext>
            </a:extLst>
          </p:cNvPr>
          <p:cNvSpPr txBox="1"/>
          <p:nvPr/>
        </p:nvSpPr>
        <p:spPr>
          <a:xfrm>
            <a:off x="1296140" y="1020932"/>
            <a:ext cx="4698850" cy="4308872"/>
          </a:xfrm>
          <a:prstGeom prst="rect">
            <a:avLst/>
          </a:prstGeom>
          <a:noFill/>
        </p:spPr>
        <p:txBody>
          <a:bodyPr wrap="none" rtlCol="0">
            <a:spAutoFit/>
          </a:bodyPr>
          <a:lstStyle/>
          <a:p>
            <a:pPr algn="l" rtl="0" fontAlgn="base"/>
            <a:r>
              <a:rPr lang="nl-NL" sz="1600" b="0" i="0">
                <a:solidFill>
                  <a:srgbClr val="000000"/>
                </a:solidFill>
                <a:effectLst/>
                <a:latin typeface="Calibri" panose="020F0502020204030204" pitchFamily="34" charset="0"/>
              </a:rPr>
              <a:t>Kousen vol verzet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Mijn oma fietste van Sneek naar Heerenveen.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Op houten banden met een homp vlees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en gele piepers in een rieten mand.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Berichten uit het verzet fietsten in haar kousen mee: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over de familie Levie die op dinsdag van Groningen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naar Amersfoort zou gaan. Of de wapens die Durk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in Dokkum ging verdelen.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Halverwege hield een soldaat mijn oma aan.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Hij bekeek de witte jurk aandachtig, zag hoe die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zachtjes rond haar kousen wapperde, hoe haar benen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niets en toch alles verhulden.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 </a:t>
            </a:r>
            <a:endParaRPr lang="nl-NL" sz="1600" b="0" i="0">
              <a:solidFill>
                <a:srgbClr val="000000"/>
              </a:solidFill>
              <a:effectLst/>
              <a:latin typeface="Segoe UI" panose="020B0502040204020203" pitchFamily="34" charset="0"/>
            </a:endParaRPr>
          </a:p>
          <a:p>
            <a:endParaRPr lang="nl-NL"/>
          </a:p>
        </p:txBody>
      </p:sp>
      <p:sp>
        <p:nvSpPr>
          <p:cNvPr id="21" name="Rechthoek 20">
            <a:extLst>
              <a:ext uri="{FF2B5EF4-FFF2-40B4-BE49-F238E27FC236}">
                <a16:creationId xmlns:a16="http://schemas.microsoft.com/office/drawing/2014/main" id="{8C74BB36-C20E-42F6-3673-1307663DCEE6}"/>
              </a:ext>
            </a:extLst>
          </p:cNvPr>
          <p:cNvSpPr/>
          <p:nvPr/>
        </p:nvSpPr>
        <p:spPr>
          <a:xfrm>
            <a:off x="6100089" y="878888"/>
            <a:ext cx="5061408" cy="5468645"/>
          </a:xfrm>
          <a:prstGeom prst="rect">
            <a:avLst/>
          </a:prstGeom>
          <a:solidFill>
            <a:srgbClr val="EADCD7"/>
          </a:solidFill>
          <a:ln>
            <a:solidFill>
              <a:srgbClr val="EAD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F38F4162-57D4-0285-3A3F-87C97C0A418A}"/>
              </a:ext>
            </a:extLst>
          </p:cNvPr>
          <p:cNvSpPr txBox="1"/>
          <p:nvPr/>
        </p:nvSpPr>
        <p:spPr>
          <a:xfrm>
            <a:off x="6184777" y="1503250"/>
            <a:ext cx="6165540" cy="4524315"/>
          </a:xfrm>
          <a:prstGeom prst="rect">
            <a:avLst/>
          </a:prstGeom>
          <a:noFill/>
        </p:spPr>
        <p:txBody>
          <a:bodyPr wrap="square">
            <a:spAutoFit/>
          </a:bodyPr>
          <a:lstStyle/>
          <a:p>
            <a:pPr algn="l" rtl="0" fontAlgn="base"/>
            <a:r>
              <a:rPr lang="nl-NL" sz="1600" b="0" i="0">
                <a:solidFill>
                  <a:srgbClr val="000000"/>
                </a:solidFill>
                <a:effectLst/>
                <a:latin typeface="Calibri" panose="020F0502020204030204" pitchFamily="34" charset="0"/>
              </a:rPr>
              <a:t>Misschien rook hij dat vlees wel, de aardappelen.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Misschien dacht hij terug aan thuis: aan zijn buurmeisje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van de overkant met ogen zo diep als de Friese meren.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Misschien herinnerde hij zich dat een ander mens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anders kan denken en dat dit anders denken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geen reden is voor oorlog.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De soldaat gaf een knik en tikte tegen zijn pet.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Mijn oma fietste verder met haar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kousen vol verzet.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 </a:t>
            </a:r>
          </a:p>
          <a:p>
            <a:pPr algn="l" rtl="0" fontAlgn="base"/>
            <a:endParaRPr lang="nl-NL" sz="1600">
              <a:solidFill>
                <a:srgbClr val="000000"/>
              </a:solidFill>
              <a:latin typeface="Calibri" panose="020F0502020204030204" pitchFamily="34" charset="0"/>
            </a:endParaRPr>
          </a:p>
          <a:p>
            <a:pPr algn="l" rtl="0" fontAlgn="base"/>
            <a:endParaRPr lang="nl-NL" sz="1600" b="0" i="0">
              <a:solidFill>
                <a:srgbClr val="000000"/>
              </a:solidFill>
              <a:effectLst/>
              <a:latin typeface="Calibri" panose="020F0502020204030204" pitchFamily="34" charset="0"/>
            </a:endParaRPr>
          </a:p>
          <a:p>
            <a:pPr algn="l" rtl="0" fontAlgn="base"/>
            <a:endParaRPr lang="nl-NL" sz="1600">
              <a:solidFill>
                <a:srgbClr val="000000"/>
              </a:solidFill>
              <a:latin typeface="Calibri" panose="020F0502020204030204" pitchFamily="34" charset="0"/>
            </a:endParaRPr>
          </a:p>
          <a:p>
            <a:pPr algn="l" rtl="0" fontAlgn="base"/>
            <a:endParaRPr lang="nl-NL" sz="1600" b="0" i="0">
              <a:solidFill>
                <a:srgbClr val="000000"/>
              </a:solidFill>
              <a:effectLst/>
              <a:latin typeface="Segoe UI" panose="020B0502040204020203" pitchFamily="34" charset="0"/>
            </a:endParaRPr>
          </a:p>
          <a:p>
            <a:pPr algn="l" rtl="0" fontAlgn="base"/>
            <a:r>
              <a:rPr lang="nl-NL" sz="1400" b="0" i="1">
                <a:solidFill>
                  <a:srgbClr val="000000"/>
                </a:solidFill>
                <a:effectLst/>
                <a:latin typeface="Calibri" panose="020F0502020204030204" pitchFamily="34" charset="0"/>
              </a:rPr>
              <a:t>Floor </a:t>
            </a:r>
            <a:r>
              <a:rPr lang="nl-NL" sz="1400" b="0" i="1" err="1">
                <a:solidFill>
                  <a:srgbClr val="000000"/>
                </a:solidFill>
                <a:effectLst/>
                <a:latin typeface="Calibri" panose="020F0502020204030204" pitchFamily="34" charset="0"/>
              </a:rPr>
              <a:t>Tinga</a:t>
            </a:r>
            <a:r>
              <a:rPr lang="nl-NL" sz="1400" b="0" i="1">
                <a:solidFill>
                  <a:srgbClr val="000000"/>
                </a:solidFill>
                <a:effectLst/>
                <a:latin typeface="Calibri" panose="020F0502020204030204" pitchFamily="34" charset="0"/>
              </a:rPr>
              <a:t>, uit: DICHTER. Twee minuten. (2023).</a:t>
            </a:r>
            <a:r>
              <a:rPr lang="nl-NL" sz="1400" b="0" i="0">
                <a:solidFill>
                  <a:srgbClr val="000000"/>
                </a:solidFill>
                <a:effectLst/>
                <a:latin typeface="Calibri" panose="020F0502020204030204" pitchFamily="34" charset="0"/>
              </a:rPr>
              <a:t> </a:t>
            </a:r>
            <a:endParaRPr lang="nl-NL" sz="1400" b="0" i="0">
              <a:solidFill>
                <a:srgbClr val="000000"/>
              </a:solidFill>
              <a:effectLst/>
              <a:latin typeface="Segoe UI" panose="020B0502040204020203" pitchFamily="34" charset="0"/>
            </a:endParaRPr>
          </a:p>
          <a:p>
            <a:pPr algn="l" rtl="0" fontAlgn="base"/>
            <a:r>
              <a:rPr lang="nl-NL" sz="1400" b="0" i="1">
                <a:solidFill>
                  <a:srgbClr val="000000"/>
                </a:solidFill>
                <a:effectLst/>
                <a:latin typeface="Calibri" panose="020F0502020204030204" pitchFamily="34" charset="0"/>
              </a:rPr>
              <a:t>blz. 65 Kousen vol verzet </a:t>
            </a:r>
            <a:r>
              <a:rPr lang="nl-NL" sz="1400" b="0" i="0">
                <a:solidFill>
                  <a:srgbClr val="000000"/>
                </a:solidFill>
                <a:effectLst/>
                <a:latin typeface="Calibri" panose="020F0502020204030204" pitchFamily="34" charset="0"/>
              </a:rPr>
              <a:t> </a:t>
            </a:r>
            <a:endParaRPr lang="nl-NL" sz="14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93151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t="-38000" b="-38000"/>
          </a:stretch>
        </a:blipFill>
        <a:effectLst/>
      </p:bgPr>
    </p:bg>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6F72927C-E177-3B5B-3EAE-3B06971AABF4}"/>
              </a:ext>
            </a:extLst>
          </p:cNvPr>
          <p:cNvSpPr txBox="1"/>
          <p:nvPr/>
        </p:nvSpPr>
        <p:spPr>
          <a:xfrm>
            <a:off x="842462" y="1984325"/>
            <a:ext cx="10673397" cy="4363209"/>
          </a:xfrm>
          <a:prstGeom prst="rect">
            <a:avLst/>
          </a:prstGeom>
          <a:solidFill>
            <a:srgbClr val="EADCD7"/>
          </a:solidFill>
        </p:spPr>
        <p:txBody>
          <a:bodyPr wrap="square" rtlCol="0">
            <a:spAutoFit/>
          </a:bodyPr>
          <a:lstStyle/>
          <a:p>
            <a:endParaRPr lang="nl-NL"/>
          </a:p>
        </p:txBody>
      </p:sp>
      <p:sp>
        <p:nvSpPr>
          <p:cNvPr id="2" name="Titel 1">
            <a:extLst>
              <a:ext uri="{FF2B5EF4-FFF2-40B4-BE49-F238E27FC236}">
                <a16:creationId xmlns:a16="http://schemas.microsoft.com/office/drawing/2014/main" id="{678F1595-902B-4F5A-D15B-FECFBD6CBEDF}"/>
              </a:ext>
            </a:extLst>
          </p:cNvPr>
          <p:cNvSpPr>
            <a:spLocks noGrp="1"/>
          </p:cNvSpPr>
          <p:nvPr>
            <p:ph type="title"/>
          </p:nvPr>
        </p:nvSpPr>
        <p:spPr/>
        <p:txBody>
          <a:bodyPr/>
          <a:lstStyle/>
          <a:p>
            <a:r>
              <a:rPr lang="nl-NL" dirty="0"/>
              <a:t> </a:t>
            </a:r>
          </a:p>
        </p:txBody>
      </p:sp>
      <p:sp>
        <p:nvSpPr>
          <p:cNvPr id="3" name="Tijdelijke aanduiding voor inhoud 2">
            <a:extLst>
              <a:ext uri="{FF2B5EF4-FFF2-40B4-BE49-F238E27FC236}">
                <a16:creationId xmlns:a16="http://schemas.microsoft.com/office/drawing/2014/main" id="{11053A2A-DEF0-F463-42FB-367621D89DC2}"/>
              </a:ext>
            </a:extLst>
          </p:cNvPr>
          <p:cNvSpPr>
            <a:spLocks noGrp="1"/>
          </p:cNvSpPr>
          <p:nvPr>
            <p:ph idx="1"/>
          </p:nvPr>
        </p:nvSpPr>
        <p:spPr>
          <a:xfrm>
            <a:off x="833097" y="2391987"/>
            <a:ext cx="10515600" cy="4351338"/>
          </a:xfrm>
        </p:spPr>
        <p:txBody>
          <a:bodyPr vert="horz" lIns="91440" tIns="45720" rIns="91440" bIns="45720" rtlCol="0" anchor="t">
            <a:normAutofit/>
          </a:bodyPr>
          <a:lstStyle/>
          <a:p>
            <a:pPr>
              <a:buNone/>
            </a:pPr>
            <a:r>
              <a:rPr lang="nl-NL" sz="2000" i="1">
                <a:ea typeface="+mn-lt"/>
                <a:cs typeface="+mn-lt"/>
              </a:rPr>
              <a:t>1</a:t>
            </a:r>
            <a:r>
              <a:rPr lang="nl-NL" sz="2000">
                <a:ea typeface="+mn-lt"/>
                <a:cs typeface="+mn-lt"/>
              </a:rPr>
              <a:t> De Heer zei tegen Mozes: </a:t>
            </a:r>
            <a:r>
              <a:rPr lang="nl-NL" sz="2000" i="1">
                <a:ea typeface="+mn-lt"/>
                <a:cs typeface="+mn-lt"/>
              </a:rPr>
              <a:t>2</a:t>
            </a:r>
            <a:r>
              <a:rPr lang="nl-NL" sz="2000">
                <a:ea typeface="+mn-lt"/>
                <a:cs typeface="+mn-lt"/>
              </a:rPr>
              <a:t> Stuur er een aantal mannen op uit om Kanaän, het land dat ik de Israëlieten geven zal, te verkennen. Kies daartoe uit elke stam één man, een familiehoofd. </a:t>
            </a:r>
            <a:r>
              <a:rPr lang="nl-NL" sz="2000" i="1">
                <a:ea typeface="+mn-lt"/>
                <a:cs typeface="+mn-lt"/>
              </a:rPr>
              <a:t>3</a:t>
            </a:r>
            <a:r>
              <a:rPr lang="nl-NL" sz="2000">
                <a:ea typeface="+mn-lt"/>
                <a:cs typeface="+mn-lt"/>
              </a:rPr>
              <a:t> Mozes deed wat de HEER gebood en stuurde er vanuit de woestijn van </a:t>
            </a:r>
            <a:r>
              <a:rPr lang="nl-NL" sz="2000" err="1">
                <a:ea typeface="+mn-lt"/>
                <a:cs typeface="+mn-lt"/>
              </a:rPr>
              <a:t>Paran</a:t>
            </a:r>
            <a:r>
              <a:rPr lang="nl-NL" sz="2000">
                <a:ea typeface="+mn-lt"/>
                <a:cs typeface="+mn-lt"/>
              </a:rPr>
              <a:t> mannen op uit, die allen tot de leiders van de Israëlieten behoorden. </a:t>
            </a:r>
            <a:endParaRPr lang="nl-NL"/>
          </a:p>
          <a:p>
            <a:pPr marL="0" indent="0">
              <a:buNone/>
            </a:pPr>
            <a:endParaRPr lang="nl-NL"/>
          </a:p>
          <a:p>
            <a:pPr marL="0" indent="0">
              <a:buNone/>
            </a:pPr>
            <a:r>
              <a:rPr lang="nl-NL" sz="1200" i="1"/>
              <a:t>Bron: </a:t>
            </a:r>
            <a:r>
              <a:rPr lang="nl-NL" sz="1200" i="1">
                <a:ea typeface="+mn-lt"/>
                <a:cs typeface="+mn-lt"/>
              </a:rPr>
              <a:t>https://bijbel.eo.nl/bijbel/numeri/13</a:t>
            </a:r>
            <a:endParaRPr lang="nl-NL" sz="1200" i="1"/>
          </a:p>
        </p:txBody>
      </p:sp>
      <p:pic>
        <p:nvPicPr>
          <p:cNvPr id="8" name="Afbeelding 7" descr="De twaalf spionnen — Watchtower ONLINE LIBRARY">
            <a:extLst>
              <a:ext uri="{FF2B5EF4-FFF2-40B4-BE49-F238E27FC236}">
                <a16:creationId xmlns:a16="http://schemas.microsoft.com/office/drawing/2014/main" id="{FE138844-C96C-7793-BF68-4D2E02BF9FD2}"/>
              </a:ext>
            </a:extLst>
          </p:cNvPr>
          <p:cNvPicPr>
            <a:picLocks noChangeAspect="1"/>
          </p:cNvPicPr>
          <p:nvPr/>
        </p:nvPicPr>
        <p:blipFill>
          <a:blip r:embed="rId4"/>
          <a:stretch>
            <a:fillRect/>
          </a:stretch>
        </p:blipFill>
        <p:spPr>
          <a:xfrm>
            <a:off x="6778924" y="3907047"/>
            <a:ext cx="4816416" cy="2436962"/>
          </a:xfrm>
          <a:prstGeom prst="rect">
            <a:avLst/>
          </a:prstGeom>
        </p:spPr>
      </p:pic>
      <p:sp>
        <p:nvSpPr>
          <p:cNvPr id="4" name="Tekstvak 3">
            <a:extLst>
              <a:ext uri="{FF2B5EF4-FFF2-40B4-BE49-F238E27FC236}">
                <a16:creationId xmlns:a16="http://schemas.microsoft.com/office/drawing/2014/main" id="{E3F47365-51B2-4EF3-343D-81E4115B75FE}"/>
              </a:ext>
            </a:extLst>
          </p:cNvPr>
          <p:cNvSpPr txBox="1"/>
          <p:nvPr/>
        </p:nvSpPr>
        <p:spPr>
          <a:xfrm>
            <a:off x="250550" y="352563"/>
            <a:ext cx="6096000" cy="523220"/>
          </a:xfrm>
          <a:prstGeom prst="rect">
            <a:avLst/>
          </a:prstGeom>
          <a:noFill/>
        </p:spPr>
        <p:txBody>
          <a:bodyPr wrap="square">
            <a:spAutoFit/>
          </a:bodyPr>
          <a:lstStyle/>
          <a:p>
            <a:r>
              <a:rPr lang="nl-NL" sz="2800" dirty="0"/>
              <a:t>Extra lessuggestie:</a:t>
            </a:r>
          </a:p>
        </p:txBody>
      </p:sp>
    </p:spTree>
    <p:extLst>
      <p:ext uri="{BB962C8B-B14F-4D97-AF65-F5344CB8AC3E}">
        <p14:creationId xmlns:p14="http://schemas.microsoft.com/office/powerpoint/2010/main" val="98612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EDDC-69E1-D775-5473-F348C1033688}"/>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15ED6E2F-F152-EEC1-A878-8FCEF5A246F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C9797022-F08A-A40E-0C71-1D91EA47626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DC417047-D058-63FD-61B1-2365C66B4EF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70D25752-DD3E-6B2D-AD89-0340DDCFA160}"/>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7" name="Tekstvak 6">
            <a:extLst>
              <a:ext uri="{FF2B5EF4-FFF2-40B4-BE49-F238E27FC236}">
                <a16:creationId xmlns:a16="http://schemas.microsoft.com/office/drawing/2014/main" id="{455A930C-D310-D174-8368-E3026432CBB9}"/>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9" name="Tekstvak 8">
            <a:extLst>
              <a:ext uri="{FF2B5EF4-FFF2-40B4-BE49-F238E27FC236}">
                <a16:creationId xmlns:a16="http://schemas.microsoft.com/office/drawing/2014/main" id="{5D336638-5BB2-1D19-8630-B3F1BBFC616B}"/>
              </a:ext>
            </a:extLst>
          </p:cNvPr>
          <p:cNvSpPr txBox="1"/>
          <p:nvPr/>
        </p:nvSpPr>
        <p:spPr>
          <a:xfrm>
            <a:off x="3047260" y="3246553"/>
            <a:ext cx="6094520" cy="369332"/>
          </a:xfrm>
          <a:prstGeom prst="rect">
            <a:avLst/>
          </a:prstGeom>
          <a:noFill/>
        </p:spPr>
        <p:txBody>
          <a:bodyPr wrap="square">
            <a:spAutoFit/>
          </a:bodyPr>
          <a:lstStyle/>
          <a:p>
            <a:endParaRPr lang="nl-NL"/>
          </a:p>
        </p:txBody>
      </p:sp>
      <p:pic>
        <p:nvPicPr>
          <p:cNvPr id="5122" name="Picture 2">
            <a:extLst>
              <a:ext uri="{FF2B5EF4-FFF2-40B4-BE49-F238E27FC236}">
                <a16:creationId xmlns:a16="http://schemas.microsoft.com/office/drawing/2014/main" id="{48BD65CD-1428-8E7E-04FA-B9657206C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622225"/>
            <a:ext cx="3400425" cy="501009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30287DA1-53C8-2C93-EA4C-1C4AD15796B9}"/>
              </a:ext>
            </a:extLst>
          </p:cNvPr>
          <p:cNvSpPr txBox="1"/>
          <p:nvPr/>
        </p:nvSpPr>
        <p:spPr>
          <a:xfrm>
            <a:off x="4191000" y="5921709"/>
            <a:ext cx="3400425" cy="461665"/>
          </a:xfrm>
          <a:prstGeom prst="rect">
            <a:avLst/>
          </a:prstGeom>
          <a:solidFill>
            <a:srgbClr val="EADCD7"/>
          </a:solidFill>
        </p:spPr>
        <p:txBody>
          <a:bodyPr wrap="square" rtlCol="0">
            <a:spAutoFit/>
          </a:bodyPr>
          <a:lstStyle/>
          <a:p>
            <a:pPr algn="ctr" fontAlgn="base"/>
            <a:r>
              <a:rPr lang="nl-NL" sz="1800" b="0" i="0">
                <a:solidFill>
                  <a:srgbClr val="000000"/>
                </a:solidFill>
                <a:effectLst/>
              </a:rPr>
              <a:t>  </a:t>
            </a:r>
            <a:r>
              <a:rPr lang="nl-NL" sz="2400" b="0" i="0">
                <a:solidFill>
                  <a:srgbClr val="000000"/>
                </a:solidFill>
                <a:effectLst/>
              </a:rPr>
              <a:t>Marinus Post</a:t>
            </a:r>
            <a:endParaRPr lang="nl-NL" sz="1800" b="0" i="0">
              <a:solidFill>
                <a:srgbClr val="000000"/>
              </a:solidFill>
              <a:effectLst/>
            </a:endParaRPr>
          </a:p>
        </p:txBody>
      </p:sp>
      <p:sp>
        <p:nvSpPr>
          <p:cNvPr id="8" name="Tekstvak 7">
            <a:extLst>
              <a:ext uri="{FF2B5EF4-FFF2-40B4-BE49-F238E27FC236}">
                <a16:creationId xmlns:a16="http://schemas.microsoft.com/office/drawing/2014/main" id="{76F97D1F-60AE-81F0-2AA8-6123D7933433}"/>
              </a:ext>
            </a:extLst>
          </p:cNvPr>
          <p:cNvSpPr txBox="1"/>
          <p:nvPr/>
        </p:nvSpPr>
        <p:spPr>
          <a:xfrm>
            <a:off x="180975" y="167036"/>
            <a:ext cx="6096000" cy="523220"/>
          </a:xfrm>
          <a:prstGeom prst="rect">
            <a:avLst/>
          </a:prstGeom>
          <a:noFill/>
        </p:spPr>
        <p:txBody>
          <a:bodyPr wrap="square">
            <a:spAutoFit/>
          </a:bodyPr>
          <a:lstStyle/>
          <a:p>
            <a:r>
              <a:rPr lang="nl-NL" sz="2800" dirty="0"/>
              <a:t>Extra lessuggestie:</a:t>
            </a:r>
          </a:p>
        </p:txBody>
      </p:sp>
    </p:spTree>
    <p:extLst>
      <p:ext uri="{BB962C8B-B14F-4D97-AF65-F5344CB8AC3E}">
        <p14:creationId xmlns:p14="http://schemas.microsoft.com/office/powerpoint/2010/main" val="154759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B81694-9201-0501-2E53-AB277B5FA1B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9B37898-1958-2A01-FF8B-21CCA5445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descr="Afbeelding met verven, kunst, tekening, schets&#10;&#10;Automatisch gegenereerde beschrijving">
            <a:extLst>
              <a:ext uri="{FF2B5EF4-FFF2-40B4-BE49-F238E27FC236}">
                <a16:creationId xmlns:a16="http://schemas.microsoft.com/office/drawing/2014/main" id="{C02A071F-8507-B9F3-2F39-B94832A6B98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456E85D5-8FAD-2E8C-A955-1EE6A014A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71BD9C-5A2A-D229-6611-499CCBC727F9}"/>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6F565250-5099-8CA5-010B-3BEAB373A83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678D9670-504D-EDD4-8591-AF1B0B4433EE}"/>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7" name="Tekstvak 6">
            <a:extLst>
              <a:ext uri="{FF2B5EF4-FFF2-40B4-BE49-F238E27FC236}">
                <a16:creationId xmlns:a16="http://schemas.microsoft.com/office/drawing/2014/main" id="{E272DBF2-82E0-5F75-75B6-4001FA5D4F80}"/>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9" name="Tekstvak 8">
            <a:extLst>
              <a:ext uri="{FF2B5EF4-FFF2-40B4-BE49-F238E27FC236}">
                <a16:creationId xmlns:a16="http://schemas.microsoft.com/office/drawing/2014/main" id="{993E75CD-E6D2-6D6F-15C1-A82A5D64BB0E}"/>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14" name="Tekstvak 13">
            <a:extLst>
              <a:ext uri="{FF2B5EF4-FFF2-40B4-BE49-F238E27FC236}">
                <a16:creationId xmlns:a16="http://schemas.microsoft.com/office/drawing/2014/main" id="{93831486-115F-88FA-28F5-F96FE38E3DD4}"/>
              </a:ext>
            </a:extLst>
          </p:cNvPr>
          <p:cNvSpPr txBox="1"/>
          <p:nvPr/>
        </p:nvSpPr>
        <p:spPr>
          <a:xfrm>
            <a:off x="1207363" y="878889"/>
            <a:ext cx="4888637" cy="5468645"/>
          </a:xfrm>
          <a:prstGeom prst="rect">
            <a:avLst/>
          </a:prstGeom>
          <a:solidFill>
            <a:srgbClr val="EADCD7"/>
          </a:solidFill>
        </p:spPr>
        <p:txBody>
          <a:bodyPr wrap="square" rtlCol="0">
            <a:spAutoFit/>
          </a:bodyPr>
          <a:lstStyle/>
          <a:p>
            <a:endParaRPr lang="nl-NL"/>
          </a:p>
        </p:txBody>
      </p:sp>
      <p:sp>
        <p:nvSpPr>
          <p:cNvPr id="15" name="Tekstvak 14">
            <a:extLst>
              <a:ext uri="{FF2B5EF4-FFF2-40B4-BE49-F238E27FC236}">
                <a16:creationId xmlns:a16="http://schemas.microsoft.com/office/drawing/2014/main" id="{84579FDB-C171-8459-0205-78031E1E9792}"/>
              </a:ext>
            </a:extLst>
          </p:cNvPr>
          <p:cNvSpPr txBox="1"/>
          <p:nvPr/>
        </p:nvSpPr>
        <p:spPr>
          <a:xfrm>
            <a:off x="1296140" y="1020932"/>
            <a:ext cx="4029180" cy="5016758"/>
          </a:xfrm>
          <a:prstGeom prst="rect">
            <a:avLst/>
          </a:prstGeom>
          <a:noFill/>
        </p:spPr>
        <p:txBody>
          <a:bodyPr wrap="none" rtlCol="0">
            <a:spAutoFit/>
          </a:bodyPr>
          <a:lstStyle/>
          <a:p>
            <a:pPr algn="l" fontAlgn="base"/>
            <a:r>
              <a:rPr lang="nl-NL" sz="1600" b="0" i="0">
                <a:solidFill>
                  <a:srgbClr val="000000"/>
                </a:solidFill>
                <a:effectLst/>
              </a:rPr>
              <a:t>Als je door het leven en verhalen</a:t>
            </a:r>
            <a:br>
              <a:rPr lang="nl-NL" sz="1600" b="0" i="0">
                <a:solidFill>
                  <a:srgbClr val="000000"/>
                </a:solidFill>
                <a:effectLst/>
              </a:rPr>
            </a:br>
            <a:r>
              <a:rPr lang="nl-NL" sz="1600" b="0" i="0">
                <a:solidFill>
                  <a:srgbClr val="000000"/>
                </a:solidFill>
                <a:effectLst/>
              </a:rPr>
              <a:t>Denkt dat je jezelf nu wel kent</a:t>
            </a:r>
            <a:br>
              <a:rPr lang="nl-NL" sz="1600" b="0" i="0">
                <a:solidFill>
                  <a:srgbClr val="000000"/>
                </a:solidFill>
                <a:effectLst/>
              </a:rPr>
            </a:br>
            <a:r>
              <a:rPr lang="nl-NL" sz="1600" b="0" i="0">
                <a:solidFill>
                  <a:srgbClr val="000000"/>
                </a:solidFill>
                <a:effectLst/>
              </a:rPr>
              <a:t>Omdat de toppen en de dalen</a:t>
            </a:r>
            <a:br>
              <a:rPr lang="nl-NL" sz="1600" b="0" i="0">
                <a:solidFill>
                  <a:srgbClr val="000000"/>
                </a:solidFill>
                <a:effectLst/>
              </a:rPr>
            </a:br>
            <a:r>
              <a:rPr lang="nl-NL" sz="1600" b="0" i="0">
                <a:solidFill>
                  <a:srgbClr val="000000"/>
                </a:solidFill>
                <a:effectLst/>
              </a:rPr>
              <a:t>Je hebben gemaakt tot wie je bent</a:t>
            </a:r>
          </a:p>
          <a:p>
            <a:pPr algn="l" fontAlgn="base"/>
            <a:endParaRPr lang="nl-NL" sz="1600" b="0" i="0">
              <a:solidFill>
                <a:srgbClr val="000000"/>
              </a:solidFill>
              <a:effectLst/>
            </a:endParaRPr>
          </a:p>
          <a:p>
            <a:pPr algn="l" fontAlgn="base"/>
            <a:r>
              <a:rPr lang="nl-NL" sz="1600" b="0" i="0">
                <a:solidFill>
                  <a:srgbClr val="000000"/>
                </a:solidFill>
                <a:effectLst/>
              </a:rPr>
              <a:t>Dan zou je jezelf kunnen vragen:</a:t>
            </a:r>
            <a:br>
              <a:rPr lang="nl-NL" sz="1600" b="0" i="0">
                <a:solidFill>
                  <a:srgbClr val="000000"/>
                </a:solidFill>
                <a:effectLst/>
              </a:rPr>
            </a:br>
            <a:r>
              <a:rPr lang="nl-NL" sz="1600" b="0" i="0">
                <a:solidFill>
                  <a:srgbClr val="000000"/>
                </a:solidFill>
                <a:effectLst/>
              </a:rPr>
              <a:t>“Waar zal ik staan als het er om spant?”</a:t>
            </a:r>
          </a:p>
          <a:p>
            <a:pPr algn="l" fontAlgn="base"/>
            <a:r>
              <a:rPr lang="nl-NL" sz="1600" b="0" i="0">
                <a:solidFill>
                  <a:srgbClr val="000000"/>
                </a:solidFill>
                <a:effectLst/>
              </a:rPr>
              <a:t>Toch zijn er die in bange dagen</a:t>
            </a:r>
            <a:br>
              <a:rPr lang="nl-NL" sz="1600" b="0" i="0">
                <a:solidFill>
                  <a:srgbClr val="000000"/>
                </a:solidFill>
                <a:effectLst/>
              </a:rPr>
            </a:br>
            <a:r>
              <a:rPr lang="nl-NL" sz="1600" b="0" i="0">
                <a:solidFill>
                  <a:srgbClr val="000000"/>
                </a:solidFill>
                <a:effectLst/>
              </a:rPr>
              <a:t>Kiezen voor de goede kant</a:t>
            </a:r>
          </a:p>
          <a:p>
            <a:pPr algn="l" fontAlgn="base"/>
            <a:endParaRPr lang="nl-NL" sz="1600" b="0" i="0">
              <a:solidFill>
                <a:srgbClr val="000000"/>
              </a:solidFill>
              <a:effectLst/>
            </a:endParaRPr>
          </a:p>
          <a:p>
            <a:pPr algn="l" fontAlgn="base"/>
            <a:r>
              <a:rPr lang="nl-NL" sz="1600" b="0" i="0">
                <a:solidFill>
                  <a:srgbClr val="000000"/>
                </a:solidFill>
                <a:effectLst/>
              </a:rPr>
              <a:t>Voel je je dan klein</a:t>
            </a:r>
            <a:br>
              <a:rPr lang="nl-NL" sz="1600" b="0" i="0">
                <a:solidFill>
                  <a:srgbClr val="000000"/>
                </a:solidFill>
                <a:effectLst/>
              </a:rPr>
            </a:br>
            <a:r>
              <a:rPr lang="nl-NL" sz="1600" b="0" i="0">
                <a:solidFill>
                  <a:srgbClr val="000000"/>
                </a:solidFill>
                <a:effectLst/>
              </a:rPr>
              <a:t>Maar sta je toch op?</a:t>
            </a:r>
            <a:br>
              <a:rPr lang="nl-NL" sz="1600" b="0" i="0">
                <a:solidFill>
                  <a:srgbClr val="000000"/>
                </a:solidFill>
                <a:effectLst/>
              </a:rPr>
            </a:br>
            <a:r>
              <a:rPr lang="nl-NL" sz="1600" b="0" i="0">
                <a:solidFill>
                  <a:srgbClr val="000000"/>
                </a:solidFill>
                <a:effectLst/>
              </a:rPr>
              <a:t>Zou je een held zijn</a:t>
            </a:r>
            <a:br>
              <a:rPr lang="nl-NL" sz="1600" b="0" i="0">
                <a:solidFill>
                  <a:srgbClr val="000000"/>
                </a:solidFill>
                <a:effectLst/>
              </a:rPr>
            </a:br>
            <a:r>
              <a:rPr lang="nl-NL" sz="1600" b="0" i="0">
                <a:solidFill>
                  <a:srgbClr val="000000"/>
                </a:solidFill>
                <a:effectLst/>
              </a:rPr>
              <a:t>Ook al bonst het hart in je kop?</a:t>
            </a:r>
          </a:p>
          <a:p>
            <a:pPr algn="l" fontAlgn="base"/>
            <a:endParaRPr lang="nl-NL" sz="1600" b="0" i="0">
              <a:solidFill>
                <a:srgbClr val="000000"/>
              </a:solidFill>
              <a:effectLst/>
            </a:endParaRPr>
          </a:p>
          <a:p>
            <a:pPr algn="l" fontAlgn="base"/>
            <a:r>
              <a:rPr lang="nl-NL" sz="1600" b="0" i="0">
                <a:solidFill>
                  <a:srgbClr val="000000"/>
                </a:solidFill>
                <a:effectLst/>
              </a:rPr>
              <a:t>Het is zo vaak dat de gordijnen </a:t>
            </a:r>
          </a:p>
          <a:p>
            <a:pPr algn="l" fontAlgn="base"/>
            <a:r>
              <a:rPr lang="nl-NL" sz="1600" b="0" i="0">
                <a:solidFill>
                  <a:srgbClr val="000000"/>
                </a:solidFill>
                <a:effectLst/>
              </a:rPr>
              <a:t>dichtgaan als onrecht wordt gezien</a:t>
            </a:r>
            <a:br>
              <a:rPr lang="nl-NL" sz="1600" b="0" i="0">
                <a:solidFill>
                  <a:srgbClr val="000000"/>
                </a:solidFill>
                <a:effectLst/>
              </a:rPr>
            </a:br>
            <a:r>
              <a:rPr lang="nl-NL" sz="1600" b="0" i="0">
                <a:solidFill>
                  <a:srgbClr val="000000"/>
                </a:solidFill>
                <a:effectLst/>
              </a:rPr>
              <a:t>Want je moed kan zomaar verdwijnen</a:t>
            </a:r>
            <a:br>
              <a:rPr lang="nl-NL" sz="1600" b="0" i="0">
                <a:solidFill>
                  <a:srgbClr val="000000"/>
                </a:solidFill>
                <a:effectLst/>
              </a:rPr>
            </a:br>
            <a:r>
              <a:rPr lang="nl-NL" sz="1600" b="0" i="0">
                <a:solidFill>
                  <a:srgbClr val="000000"/>
                </a:solidFill>
                <a:effectLst/>
              </a:rPr>
              <a:t>Als het kwaad jou ook zal treffen, misschien</a:t>
            </a:r>
          </a:p>
          <a:p>
            <a:endParaRPr lang="nl-NL" sz="1600"/>
          </a:p>
        </p:txBody>
      </p:sp>
      <p:sp>
        <p:nvSpPr>
          <p:cNvPr id="21" name="Rechthoek 20">
            <a:extLst>
              <a:ext uri="{FF2B5EF4-FFF2-40B4-BE49-F238E27FC236}">
                <a16:creationId xmlns:a16="http://schemas.microsoft.com/office/drawing/2014/main" id="{4A0838D8-D273-9FEC-87F9-914B15037E5A}"/>
              </a:ext>
            </a:extLst>
          </p:cNvPr>
          <p:cNvSpPr/>
          <p:nvPr/>
        </p:nvSpPr>
        <p:spPr>
          <a:xfrm>
            <a:off x="6100089" y="878888"/>
            <a:ext cx="5061408" cy="5468645"/>
          </a:xfrm>
          <a:prstGeom prst="rect">
            <a:avLst/>
          </a:prstGeom>
          <a:solidFill>
            <a:srgbClr val="EADCD7"/>
          </a:solidFill>
          <a:ln>
            <a:solidFill>
              <a:srgbClr val="EAD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921C706B-D330-D4CC-BF18-68EEBF7578B2}"/>
              </a:ext>
            </a:extLst>
          </p:cNvPr>
          <p:cNvSpPr txBox="1"/>
          <p:nvPr/>
        </p:nvSpPr>
        <p:spPr>
          <a:xfrm>
            <a:off x="6130723" y="1018664"/>
            <a:ext cx="6165540" cy="7417415"/>
          </a:xfrm>
          <a:prstGeom prst="rect">
            <a:avLst/>
          </a:prstGeom>
          <a:noFill/>
        </p:spPr>
        <p:txBody>
          <a:bodyPr wrap="square">
            <a:spAutoFit/>
          </a:bodyPr>
          <a:lstStyle/>
          <a:p>
            <a:pPr algn="l" fontAlgn="base"/>
            <a:r>
              <a:rPr lang="nl-NL" sz="1600" b="0" i="0">
                <a:solidFill>
                  <a:srgbClr val="000000"/>
                </a:solidFill>
                <a:effectLst/>
              </a:rPr>
              <a:t>Voel je je dan klein </a:t>
            </a:r>
          </a:p>
          <a:p>
            <a:pPr algn="l" fontAlgn="base"/>
            <a:r>
              <a:rPr lang="nl-NL" sz="1600" b="0" i="0">
                <a:solidFill>
                  <a:srgbClr val="000000"/>
                </a:solidFill>
                <a:effectLst/>
              </a:rPr>
              <a:t>Maar sta je toch op?</a:t>
            </a:r>
            <a:br>
              <a:rPr lang="nl-NL" sz="1600" b="0" i="0">
                <a:solidFill>
                  <a:srgbClr val="000000"/>
                </a:solidFill>
                <a:effectLst/>
              </a:rPr>
            </a:br>
            <a:r>
              <a:rPr lang="nl-NL" sz="1600" b="0" i="0">
                <a:solidFill>
                  <a:srgbClr val="000000"/>
                </a:solidFill>
                <a:effectLst/>
              </a:rPr>
              <a:t>Zou je een held zijn</a:t>
            </a:r>
            <a:br>
              <a:rPr lang="nl-NL" sz="1600" b="0" i="0">
                <a:solidFill>
                  <a:srgbClr val="000000"/>
                </a:solidFill>
                <a:effectLst/>
              </a:rPr>
            </a:br>
            <a:r>
              <a:rPr lang="nl-NL" sz="1600" b="0" i="0">
                <a:solidFill>
                  <a:srgbClr val="000000"/>
                </a:solidFill>
                <a:effectLst/>
              </a:rPr>
              <a:t>Ook al bonst het hart in je kop?</a:t>
            </a:r>
          </a:p>
          <a:p>
            <a:pPr algn="l" fontAlgn="base"/>
            <a:endParaRPr lang="nl-NL" sz="1600" b="0" i="0">
              <a:solidFill>
                <a:srgbClr val="000000"/>
              </a:solidFill>
              <a:effectLst/>
            </a:endParaRPr>
          </a:p>
          <a:p>
            <a:pPr algn="l" fontAlgn="base"/>
            <a:r>
              <a:rPr lang="nl-NL" sz="1600" b="0" i="0">
                <a:solidFill>
                  <a:srgbClr val="000000"/>
                </a:solidFill>
                <a:effectLst/>
              </a:rPr>
              <a:t>Marinus Post, hij was een man</a:t>
            </a:r>
            <a:br>
              <a:rPr lang="nl-NL" sz="1600" b="0" i="0">
                <a:solidFill>
                  <a:srgbClr val="000000"/>
                </a:solidFill>
                <a:effectLst/>
              </a:rPr>
            </a:br>
            <a:r>
              <a:rPr lang="nl-NL" sz="1600" b="0" i="0">
                <a:solidFill>
                  <a:srgbClr val="000000"/>
                </a:solidFill>
                <a:effectLst/>
              </a:rPr>
              <a:t>Die vocht in het verzet</a:t>
            </a:r>
            <a:br>
              <a:rPr lang="nl-NL" sz="1600" b="0" i="0">
                <a:solidFill>
                  <a:srgbClr val="000000"/>
                </a:solidFill>
                <a:effectLst/>
              </a:rPr>
            </a:br>
            <a:r>
              <a:rPr lang="nl-NL" sz="1600" b="0" i="0">
                <a:solidFill>
                  <a:srgbClr val="000000"/>
                </a:solidFill>
                <a:effectLst/>
              </a:rPr>
              <a:t>Toen de vijand rondging met geweld </a:t>
            </a:r>
          </a:p>
          <a:p>
            <a:pPr algn="l" fontAlgn="base"/>
            <a:r>
              <a:rPr lang="nl-NL" sz="1600" b="0" i="0">
                <a:solidFill>
                  <a:srgbClr val="000000"/>
                </a:solidFill>
                <a:effectLst/>
              </a:rPr>
              <a:t>heeft hij mensen gered</a:t>
            </a:r>
            <a:br>
              <a:rPr lang="nl-NL" sz="1600" b="0" i="0">
                <a:solidFill>
                  <a:srgbClr val="000000"/>
                </a:solidFill>
                <a:effectLst/>
              </a:rPr>
            </a:br>
            <a:r>
              <a:rPr lang="nl-NL" sz="1600" b="0" i="0">
                <a:solidFill>
                  <a:srgbClr val="000000"/>
                </a:solidFill>
                <a:effectLst/>
              </a:rPr>
              <a:t>Alles wat hij had, werd hem afgepakt, </a:t>
            </a:r>
          </a:p>
          <a:p>
            <a:pPr algn="l" fontAlgn="base"/>
            <a:r>
              <a:rPr lang="nl-NL" sz="1600" b="0" i="0">
                <a:solidFill>
                  <a:srgbClr val="000000"/>
                </a:solidFill>
                <a:effectLst/>
              </a:rPr>
              <a:t>want hij streed de vrijheidsstrijd</a:t>
            </a:r>
            <a:br>
              <a:rPr lang="nl-NL" sz="1600" b="0" i="0">
                <a:solidFill>
                  <a:srgbClr val="000000"/>
                </a:solidFill>
                <a:effectLst/>
              </a:rPr>
            </a:br>
            <a:r>
              <a:rPr lang="nl-NL" sz="1600" b="0" i="0">
                <a:solidFill>
                  <a:srgbClr val="000000"/>
                </a:solidFill>
                <a:effectLst/>
              </a:rPr>
              <a:t>Maar zijn weerstand heeft men nooit geknakt</a:t>
            </a:r>
            <a:br>
              <a:rPr lang="nl-NL" sz="1600" b="0" i="0">
                <a:solidFill>
                  <a:srgbClr val="000000"/>
                </a:solidFill>
                <a:effectLst/>
              </a:rPr>
            </a:br>
            <a:r>
              <a:rPr lang="nl-NL" sz="1600" b="0" i="0">
                <a:solidFill>
                  <a:srgbClr val="000000"/>
                </a:solidFill>
                <a:effectLst/>
              </a:rPr>
              <a:t>Tot sterven toe bereid</a:t>
            </a:r>
          </a:p>
          <a:p>
            <a:pPr algn="l" fontAlgn="base"/>
            <a:endParaRPr lang="nl-NL" sz="1600" b="0" i="0">
              <a:solidFill>
                <a:srgbClr val="000000"/>
              </a:solidFill>
              <a:effectLst/>
            </a:endParaRPr>
          </a:p>
          <a:p>
            <a:pPr algn="l" fontAlgn="base"/>
            <a:r>
              <a:rPr lang="nl-NL" sz="1600" b="0" i="0">
                <a:solidFill>
                  <a:srgbClr val="000000"/>
                </a:solidFill>
                <a:effectLst/>
              </a:rPr>
              <a:t>Door het leven en door verhalen</a:t>
            </a:r>
            <a:br>
              <a:rPr lang="nl-NL" sz="1600" b="0" i="0">
                <a:solidFill>
                  <a:srgbClr val="000000"/>
                </a:solidFill>
                <a:effectLst/>
              </a:rPr>
            </a:br>
            <a:r>
              <a:rPr lang="nl-NL" sz="1600" b="0" i="0">
                <a:solidFill>
                  <a:srgbClr val="000000"/>
                </a:solidFill>
                <a:effectLst/>
              </a:rPr>
              <a:t>Komt soms een vraag die rond je zweeft</a:t>
            </a:r>
            <a:br>
              <a:rPr lang="nl-NL" sz="1600" b="0" i="0">
                <a:solidFill>
                  <a:srgbClr val="000000"/>
                </a:solidFill>
                <a:effectLst/>
              </a:rPr>
            </a:br>
            <a:r>
              <a:rPr lang="nl-NL" sz="1600" b="0" i="0">
                <a:solidFill>
                  <a:srgbClr val="000000"/>
                </a:solidFill>
                <a:effectLst/>
              </a:rPr>
              <a:t>Zou je de prijs durven betalen</a:t>
            </a:r>
            <a:br>
              <a:rPr lang="nl-NL" sz="1600" b="0" i="0">
                <a:solidFill>
                  <a:srgbClr val="000000"/>
                </a:solidFill>
                <a:effectLst/>
              </a:rPr>
            </a:br>
            <a:r>
              <a:rPr lang="nl-NL" sz="1600" b="0" i="0">
                <a:solidFill>
                  <a:srgbClr val="000000"/>
                </a:solidFill>
                <a:effectLst/>
              </a:rPr>
              <a:t>Al voel je dat het hart zo beeft?</a:t>
            </a:r>
          </a:p>
          <a:p>
            <a:pPr algn="l" fontAlgn="base"/>
            <a:endParaRPr lang="nl-NL" sz="1600">
              <a:solidFill>
                <a:srgbClr val="000000"/>
              </a:solidFill>
            </a:endParaRPr>
          </a:p>
          <a:p>
            <a:pPr algn="l" fontAlgn="base"/>
            <a:r>
              <a:rPr lang="nl-NL" sz="1400" b="0" i="1">
                <a:solidFill>
                  <a:srgbClr val="000000"/>
                </a:solidFill>
                <a:effectLst/>
              </a:rPr>
              <a:t>Tekst: Henk Jans</a:t>
            </a:r>
          </a:p>
          <a:p>
            <a:pPr algn="l" fontAlgn="base"/>
            <a:r>
              <a:rPr lang="nl-NL" sz="1400" i="1">
                <a:solidFill>
                  <a:srgbClr val="000000"/>
                </a:solidFill>
              </a:rPr>
              <a:t>www.struikelsteneninmuziek.nl</a:t>
            </a:r>
            <a:endParaRPr lang="nl-NL" sz="1400" b="0" i="1">
              <a:solidFill>
                <a:srgbClr val="000000"/>
              </a:solidFill>
              <a:effectLst/>
            </a:endParaRPr>
          </a:p>
          <a:p>
            <a:pPr algn="l" fontAlgn="base"/>
            <a:endParaRPr lang="nl-NL" sz="1600">
              <a:solidFill>
                <a:srgbClr val="000000"/>
              </a:solidFill>
            </a:endParaRPr>
          </a:p>
          <a:p>
            <a:pPr algn="l" fontAlgn="base"/>
            <a:endParaRPr lang="nl-NL" sz="1600" b="0" i="0">
              <a:solidFill>
                <a:srgbClr val="000000"/>
              </a:solidFill>
              <a:effectLst/>
            </a:endParaRPr>
          </a:p>
          <a:p>
            <a:pPr algn="l" rtl="0" fontAlgn="base"/>
            <a:r>
              <a:rPr lang="nl-NL" sz="1600" b="0" i="0">
                <a:solidFill>
                  <a:srgbClr val="000000"/>
                </a:solidFill>
                <a:effectLst/>
                <a:latin typeface="Calibri" panose="020F0502020204030204" pitchFamily="34" charset="0"/>
              </a:rPr>
              <a:t> </a:t>
            </a:r>
            <a:endParaRPr lang="nl-NL" sz="1600" b="0" i="0">
              <a:solidFill>
                <a:srgbClr val="000000"/>
              </a:solidFill>
              <a:effectLst/>
              <a:latin typeface="Segoe UI" panose="020B0502040204020203" pitchFamily="34" charset="0"/>
            </a:endParaRPr>
          </a:p>
          <a:p>
            <a:pPr algn="l" rtl="0" fontAlgn="base"/>
            <a:r>
              <a:rPr lang="nl-NL" sz="1600" b="0" i="0">
                <a:solidFill>
                  <a:srgbClr val="000000"/>
                </a:solidFill>
                <a:effectLst/>
                <a:latin typeface="Calibri" panose="020F0502020204030204" pitchFamily="34" charset="0"/>
              </a:rPr>
              <a:t> </a:t>
            </a:r>
          </a:p>
          <a:p>
            <a:pPr algn="l" rtl="0" fontAlgn="base"/>
            <a:endParaRPr lang="nl-NL" sz="1600">
              <a:solidFill>
                <a:srgbClr val="000000"/>
              </a:solidFill>
              <a:latin typeface="Calibri" panose="020F0502020204030204" pitchFamily="34" charset="0"/>
            </a:endParaRPr>
          </a:p>
          <a:p>
            <a:pPr algn="l" rtl="0" fontAlgn="base"/>
            <a:endParaRPr lang="nl-NL" sz="1600" b="0" i="0">
              <a:solidFill>
                <a:srgbClr val="000000"/>
              </a:solidFill>
              <a:effectLst/>
              <a:latin typeface="Calibri" panose="020F0502020204030204" pitchFamily="34" charset="0"/>
            </a:endParaRPr>
          </a:p>
          <a:p>
            <a:pPr algn="l" rtl="0" fontAlgn="base"/>
            <a:endParaRPr lang="nl-NL" sz="1600">
              <a:solidFill>
                <a:srgbClr val="000000"/>
              </a:solidFill>
              <a:latin typeface="Calibri" panose="020F0502020204030204" pitchFamily="34" charset="0"/>
            </a:endParaRPr>
          </a:p>
          <a:p>
            <a:pPr algn="l" rtl="0" fontAlgn="base"/>
            <a:endParaRPr lang="nl-NL" sz="1600" b="0" i="0">
              <a:solidFill>
                <a:srgbClr val="000000"/>
              </a:solidFill>
              <a:effectLst/>
              <a:latin typeface="Segoe UI" panose="020B0502040204020203" pitchFamily="34" charset="0"/>
            </a:endParaRPr>
          </a:p>
        </p:txBody>
      </p:sp>
      <p:sp>
        <p:nvSpPr>
          <p:cNvPr id="4" name="Tekstvak 3">
            <a:extLst>
              <a:ext uri="{FF2B5EF4-FFF2-40B4-BE49-F238E27FC236}">
                <a16:creationId xmlns:a16="http://schemas.microsoft.com/office/drawing/2014/main" id="{7D3E9AFE-B16A-1E26-34B1-D6E55668EB6D}"/>
              </a:ext>
            </a:extLst>
          </p:cNvPr>
          <p:cNvSpPr txBox="1"/>
          <p:nvPr/>
        </p:nvSpPr>
        <p:spPr>
          <a:xfrm>
            <a:off x="1203274" y="531986"/>
            <a:ext cx="9957180" cy="369332"/>
          </a:xfrm>
          <a:prstGeom prst="rect">
            <a:avLst/>
          </a:prstGeom>
          <a:solidFill>
            <a:srgbClr val="EADCD7"/>
          </a:solidFill>
        </p:spPr>
        <p:txBody>
          <a:bodyPr wrap="square" rtlCol="0">
            <a:spAutoFit/>
          </a:bodyPr>
          <a:lstStyle/>
          <a:p>
            <a:pPr algn="l" fontAlgn="base"/>
            <a:r>
              <a:rPr lang="nl-NL" sz="1800" b="0" i="0">
                <a:solidFill>
                  <a:srgbClr val="000000"/>
                </a:solidFill>
                <a:effectLst/>
              </a:rPr>
              <a:t>  Voel je je dan klein?</a:t>
            </a:r>
          </a:p>
        </p:txBody>
      </p:sp>
    </p:spTree>
    <p:extLst>
      <p:ext uri="{BB962C8B-B14F-4D97-AF65-F5344CB8AC3E}">
        <p14:creationId xmlns:p14="http://schemas.microsoft.com/office/powerpoint/2010/main" val="258170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12770-542C-CD42-5053-8A7B89FBE677}"/>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CC75805D-3B09-D8F5-A5ED-0647D1F2C6DD}"/>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1A52F572-F044-0C8D-3374-CD433B7D7FD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5C4C84A1-528C-6D2C-7725-5FE0F21863B0}"/>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39EE5FA3-4CF6-3E3C-C93F-4C3AC9A8FA1B}"/>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7" name="Tekstvak 6">
            <a:extLst>
              <a:ext uri="{FF2B5EF4-FFF2-40B4-BE49-F238E27FC236}">
                <a16:creationId xmlns:a16="http://schemas.microsoft.com/office/drawing/2014/main" id="{696F3BC5-62AF-6412-E2D8-F30CA47174ED}"/>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9" name="Tekstvak 8">
            <a:extLst>
              <a:ext uri="{FF2B5EF4-FFF2-40B4-BE49-F238E27FC236}">
                <a16:creationId xmlns:a16="http://schemas.microsoft.com/office/drawing/2014/main" id="{DAF49F86-9D04-D46C-2449-176190A7F1E6}"/>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4" name="Tekstvak 3">
            <a:extLst>
              <a:ext uri="{FF2B5EF4-FFF2-40B4-BE49-F238E27FC236}">
                <a16:creationId xmlns:a16="http://schemas.microsoft.com/office/drawing/2014/main" id="{5FC24320-9B4A-F7A6-B567-A45FD53265FB}"/>
              </a:ext>
            </a:extLst>
          </p:cNvPr>
          <p:cNvSpPr txBox="1"/>
          <p:nvPr/>
        </p:nvSpPr>
        <p:spPr>
          <a:xfrm>
            <a:off x="348792" y="288881"/>
            <a:ext cx="6645858" cy="523220"/>
          </a:xfrm>
          <a:prstGeom prst="rect">
            <a:avLst/>
          </a:prstGeom>
          <a:noFill/>
        </p:spPr>
        <p:txBody>
          <a:bodyPr wrap="none" rtlCol="0">
            <a:spAutoFit/>
          </a:bodyPr>
          <a:lstStyle/>
          <a:p>
            <a:r>
              <a:rPr lang="nl-NL" sz="2800" dirty="0"/>
              <a:t>Extra lessuggestie (Voortgezet Onderwijs):</a:t>
            </a:r>
          </a:p>
        </p:txBody>
      </p:sp>
      <p:pic>
        <p:nvPicPr>
          <p:cNvPr id="6" name="Onlinemedia 5" title="Fresku over vrijheid | Nationaal Comité 4 en 5 mei">
            <a:hlinkClick r:id="" action="ppaction://media"/>
            <a:extLst>
              <a:ext uri="{FF2B5EF4-FFF2-40B4-BE49-F238E27FC236}">
                <a16:creationId xmlns:a16="http://schemas.microsoft.com/office/drawing/2014/main" id="{9C9420A6-A17D-911E-B811-295D13F0F2FF}"/>
              </a:ext>
            </a:extLst>
          </p:cNvPr>
          <p:cNvPicPr>
            <a:picLocks noRot="1" noChangeAspect="1"/>
          </p:cNvPicPr>
          <p:nvPr>
            <a:videoFile r:link="rId1"/>
          </p:nvPr>
        </p:nvPicPr>
        <p:blipFill>
          <a:blip r:embed="rId6"/>
          <a:stretch>
            <a:fillRect/>
          </a:stretch>
        </p:blipFill>
        <p:spPr>
          <a:xfrm>
            <a:off x="1625367" y="1137641"/>
            <a:ext cx="9158668" cy="5170602"/>
          </a:xfrm>
          <a:prstGeom prst="rect">
            <a:avLst/>
          </a:prstGeom>
        </p:spPr>
      </p:pic>
    </p:spTree>
    <p:extLst>
      <p:ext uri="{BB962C8B-B14F-4D97-AF65-F5344CB8AC3E}">
        <p14:creationId xmlns:p14="http://schemas.microsoft.com/office/powerpoint/2010/main" val="260506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489F0-3506-E8A8-88E9-8A2EF8166DC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71A8DE01-AFB5-8A24-9BC3-AE596BE04C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983EBDD6-77F1-E44A-301E-259A7CA2504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B1FC23A2-88CC-B9B8-DA2C-6BED566C57F0}"/>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0287FDDB-4717-E340-818B-F1F796A8CEE5}"/>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7" name="Tekstvak 6">
            <a:extLst>
              <a:ext uri="{FF2B5EF4-FFF2-40B4-BE49-F238E27FC236}">
                <a16:creationId xmlns:a16="http://schemas.microsoft.com/office/drawing/2014/main" id="{43ECF7B6-F87A-846C-1CC5-8DFEE29F19A1}"/>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9" name="Tekstvak 8">
            <a:extLst>
              <a:ext uri="{FF2B5EF4-FFF2-40B4-BE49-F238E27FC236}">
                <a16:creationId xmlns:a16="http://schemas.microsoft.com/office/drawing/2014/main" id="{968F1094-DC79-D9BE-4484-86BE5A15C3D8}"/>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6" name="Tekstvak 5">
            <a:extLst>
              <a:ext uri="{FF2B5EF4-FFF2-40B4-BE49-F238E27FC236}">
                <a16:creationId xmlns:a16="http://schemas.microsoft.com/office/drawing/2014/main" id="{EE5B2AD0-D3E6-E0BB-9076-21CB9486D5A5}"/>
              </a:ext>
            </a:extLst>
          </p:cNvPr>
          <p:cNvSpPr txBox="1"/>
          <p:nvPr/>
        </p:nvSpPr>
        <p:spPr>
          <a:xfrm>
            <a:off x="304015" y="147926"/>
            <a:ext cx="6094428" cy="523220"/>
          </a:xfrm>
          <a:prstGeom prst="rect">
            <a:avLst/>
          </a:prstGeom>
          <a:noFill/>
        </p:spPr>
        <p:txBody>
          <a:bodyPr wrap="square">
            <a:spAutoFit/>
          </a:bodyPr>
          <a:lstStyle/>
          <a:p>
            <a:r>
              <a:rPr lang="nl-NL" sz="2800"/>
              <a:t>Meer lezen over dit onderwerp?</a:t>
            </a:r>
          </a:p>
        </p:txBody>
      </p:sp>
      <p:pic>
        <p:nvPicPr>
          <p:cNvPr id="1026" name="Picture 2" descr="bol.com | Allemaal willen we de hemel, Els Beerten | 9789045106199 | Boeken">
            <a:extLst>
              <a:ext uri="{FF2B5EF4-FFF2-40B4-BE49-F238E27FC236}">
                <a16:creationId xmlns:a16="http://schemas.microsoft.com/office/drawing/2014/main" id="{207219C9-C642-9FAD-6726-C5F451DA2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759" y="1129821"/>
            <a:ext cx="2259658" cy="361545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DD64C34F-115C-BCDF-3F40-68936DA25BC3}"/>
              </a:ext>
            </a:extLst>
          </p:cNvPr>
          <p:cNvSpPr txBox="1"/>
          <p:nvPr/>
        </p:nvSpPr>
        <p:spPr>
          <a:xfrm>
            <a:off x="143759" y="5644710"/>
            <a:ext cx="11865989" cy="923330"/>
          </a:xfrm>
          <a:prstGeom prst="rect">
            <a:avLst/>
          </a:prstGeom>
          <a:solidFill>
            <a:srgbClr val="EADCD7"/>
          </a:solidFill>
        </p:spPr>
        <p:txBody>
          <a:bodyPr wrap="square" rtlCol="0">
            <a:spAutoFit/>
          </a:bodyPr>
          <a:lstStyle/>
          <a:p>
            <a:r>
              <a:rPr lang="nl-NL" b="0" i="0">
                <a:solidFill>
                  <a:srgbClr val="000000"/>
                </a:solidFill>
                <a:effectLst/>
              </a:rPr>
              <a:t>Eva’s opa wordt begraven. Ze hebben eigenlijk weinig contact gehad met de familie van </a:t>
            </a:r>
            <a:r>
              <a:rPr lang="nl-NL">
                <a:solidFill>
                  <a:srgbClr val="000000"/>
                </a:solidFill>
              </a:rPr>
              <a:t>haar opa. </a:t>
            </a:r>
            <a:r>
              <a:rPr lang="nl-NL" b="0" i="0">
                <a:solidFill>
                  <a:srgbClr val="000000"/>
                </a:solidFill>
                <a:effectLst/>
              </a:rPr>
              <a:t>Waarom mag er </a:t>
            </a:r>
          </a:p>
          <a:p>
            <a:r>
              <a:rPr lang="nl-NL" b="0" i="0">
                <a:solidFill>
                  <a:srgbClr val="000000"/>
                </a:solidFill>
                <a:effectLst/>
              </a:rPr>
              <a:t>niemand bij de begrafenis zijn, en wie is die geheimzinnige oude vrouw bij het graf? Eva duikt de familiegeschiedenis in. </a:t>
            </a:r>
          </a:p>
          <a:p>
            <a:r>
              <a:rPr lang="nl-NL" b="0" i="0">
                <a:solidFill>
                  <a:srgbClr val="000000"/>
                </a:solidFill>
                <a:effectLst/>
              </a:rPr>
              <a:t>Maar waarom krijgt ze geen antwoord op haar vragen?</a:t>
            </a:r>
            <a:endParaRPr lang="nl-NL"/>
          </a:p>
        </p:txBody>
      </p:sp>
      <p:pic>
        <p:nvPicPr>
          <p:cNvPr id="3074" name="Picture 2" descr="Familiegeheim, Caja Cazemier ; Martine Letterie - Paperback - 9789021674247">
            <a:extLst>
              <a:ext uri="{FF2B5EF4-FFF2-40B4-BE49-F238E27FC236}">
                <a16:creationId xmlns:a16="http://schemas.microsoft.com/office/drawing/2014/main" id="{AA85A972-8251-000F-39A5-2A7D10997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446" y="765764"/>
            <a:ext cx="2959012" cy="457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6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1A5E4-AE7B-991B-2304-9B0580E088C9}"/>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87B438C8-76CD-6CB3-5796-752C0749A88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B01733EB-5164-8713-24E1-2E8C5CC48F0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A27145B1-579D-AD9E-D447-791FB3F243B2}"/>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7255A492-DC55-B10F-D519-8CA38A27CED5}"/>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7" name="Tekstvak 6">
            <a:extLst>
              <a:ext uri="{FF2B5EF4-FFF2-40B4-BE49-F238E27FC236}">
                <a16:creationId xmlns:a16="http://schemas.microsoft.com/office/drawing/2014/main" id="{C9DA16BB-3745-208B-3091-9EA6C53121A9}"/>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9" name="Tekstvak 8">
            <a:extLst>
              <a:ext uri="{FF2B5EF4-FFF2-40B4-BE49-F238E27FC236}">
                <a16:creationId xmlns:a16="http://schemas.microsoft.com/office/drawing/2014/main" id="{36E48291-06A9-12C5-B9C0-578A7FECF254}"/>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6" name="Tekstvak 5">
            <a:extLst>
              <a:ext uri="{FF2B5EF4-FFF2-40B4-BE49-F238E27FC236}">
                <a16:creationId xmlns:a16="http://schemas.microsoft.com/office/drawing/2014/main" id="{5BD85694-CC60-F7DA-9F4F-0EF295E6899E}"/>
              </a:ext>
            </a:extLst>
          </p:cNvPr>
          <p:cNvSpPr txBox="1"/>
          <p:nvPr/>
        </p:nvSpPr>
        <p:spPr>
          <a:xfrm>
            <a:off x="228600" y="153835"/>
            <a:ext cx="6094428" cy="523220"/>
          </a:xfrm>
          <a:prstGeom prst="rect">
            <a:avLst/>
          </a:prstGeom>
          <a:noFill/>
        </p:spPr>
        <p:txBody>
          <a:bodyPr wrap="square">
            <a:spAutoFit/>
          </a:bodyPr>
          <a:lstStyle/>
          <a:p>
            <a:r>
              <a:rPr lang="nl-NL" sz="2800"/>
              <a:t>Meer lezen over dit onderwerp?</a:t>
            </a:r>
          </a:p>
        </p:txBody>
      </p:sp>
      <p:pic>
        <p:nvPicPr>
          <p:cNvPr id="1026" name="Picture 2" descr="bol.com | Allemaal willen we de hemel, Els Beerten | 9789045106199 | Boeken">
            <a:extLst>
              <a:ext uri="{FF2B5EF4-FFF2-40B4-BE49-F238E27FC236}">
                <a16:creationId xmlns:a16="http://schemas.microsoft.com/office/drawing/2014/main" id="{95358D8B-5AC2-67F2-9AB1-5F3200401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013" y="1077968"/>
            <a:ext cx="2017824" cy="322851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BEFAC26E-DE96-1A9C-67E2-AE43D65ABF2C}"/>
              </a:ext>
            </a:extLst>
          </p:cNvPr>
          <p:cNvSpPr txBox="1"/>
          <p:nvPr/>
        </p:nvSpPr>
        <p:spPr>
          <a:xfrm>
            <a:off x="228600" y="5935330"/>
            <a:ext cx="11705734" cy="646331"/>
          </a:xfrm>
          <a:prstGeom prst="rect">
            <a:avLst/>
          </a:prstGeom>
          <a:solidFill>
            <a:srgbClr val="EADCD7"/>
          </a:solidFill>
        </p:spPr>
        <p:txBody>
          <a:bodyPr wrap="square" rtlCol="0">
            <a:spAutoFit/>
          </a:bodyPr>
          <a:lstStyle/>
          <a:p>
            <a:r>
              <a:rPr lang="nl-NL" sz="1800" b="0" i="0">
                <a:solidFill>
                  <a:srgbClr val="000000"/>
                </a:solidFill>
                <a:effectLst/>
              </a:rPr>
              <a:t>Brigitte groeit op in Duitsland en is nazi. Toch gaat ze steeds meer twijfelen aan de goede bedoelingen van Hitler. </a:t>
            </a:r>
          </a:p>
          <a:p>
            <a:r>
              <a:rPr lang="nl-NL" sz="1800" b="0" i="0">
                <a:solidFill>
                  <a:srgbClr val="000000"/>
                </a:solidFill>
                <a:effectLst/>
              </a:rPr>
              <a:t>Wat is de juiste keuze? En wie kan ze nog vertrouwen?  </a:t>
            </a:r>
            <a:endParaRPr lang="nl-NL"/>
          </a:p>
        </p:txBody>
      </p:sp>
      <p:pic>
        <p:nvPicPr>
          <p:cNvPr id="2050" name="Picture 2" descr="Mijn verzet, Jenni L. Walsh | Boek | 9789020654745 | ReadShop">
            <a:extLst>
              <a:ext uri="{FF2B5EF4-FFF2-40B4-BE49-F238E27FC236}">
                <a16:creationId xmlns:a16="http://schemas.microsoft.com/office/drawing/2014/main" id="{4C0717B2-4ACF-49A8-B5F5-2814A04713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054" y="830880"/>
            <a:ext cx="3013653" cy="468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38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B3517-EA08-E249-9489-55AF9AE43C5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D7A6C89D-8CBD-A133-8009-2B9167B43DE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C37EDD2C-DA83-400D-4096-32B42027E27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EDD7ACB4-45BE-1F5F-44D5-DD2306482B8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C8B771A1-9399-681E-3C07-EADBCD20D44F}"/>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7" name="Tekstvak 6">
            <a:extLst>
              <a:ext uri="{FF2B5EF4-FFF2-40B4-BE49-F238E27FC236}">
                <a16:creationId xmlns:a16="http://schemas.microsoft.com/office/drawing/2014/main" id="{6822669D-7CD3-0005-37AC-7589213497E5}"/>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9" name="Tekstvak 8">
            <a:extLst>
              <a:ext uri="{FF2B5EF4-FFF2-40B4-BE49-F238E27FC236}">
                <a16:creationId xmlns:a16="http://schemas.microsoft.com/office/drawing/2014/main" id="{47E3237D-B01F-AD55-572A-3DE791CC2BCC}"/>
              </a:ext>
            </a:extLst>
          </p:cNvPr>
          <p:cNvSpPr txBox="1"/>
          <p:nvPr/>
        </p:nvSpPr>
        <p:spPr>
          <a:xfrm>
            <a:off x="3047260" y="3246553"/>
            <a:ext cx="6094520" cy="369332"/>
          </a:xfrm>
          <a:prstGeom prst="rect">
            <a:avLst/>
          </a:prstGeom>
          <a:noFill/>
        </p:spPr>
        <p:txBody>
          <a:bodyPr wrap="square">
            <a:spAutoFit/>
          </a:bodyPr>
          <a:lstStyle/>
          <a:p>
            <a:endParaRPr lang="nl-NL"/>
          </a:p>
        </p:txBody>
      </p:sp>
      <p:sp>
        <p:nvSpPr>
          <p:cNvPr id="6" name="Tekstvak 5">
            <a:extLst>
              <a:ext uri="{FF2B5EF4-FFF2-40B4-BE49-F238E27FC236}">
                <a16:creationId xmlns:a16="http://schemas.microsoft.com/office/drawing/2014/main" id="{EA64F7CE-8148-883B-44B9-A99B7E4C5FD6}"/>
              </a:ext>
            </a:extLst>
          </p:cNvPr>
          <p:cNvSpPr txBox="1"/>
          <p:nvPr/>
        </p:nvSpPr>
        <p:spPr>
          <a:xfrm>
            <a:off x="228600" y="153835"/>
            <a:ext cx="6094428" cy="523220"/>
          </a:xfrm>
          <a:prstGeom prst="rect">
            <a:avLst/>
          </a:prstGeom>
          <a:noFill/>
        </p:spPr>
        <p:txBody>
          <a:bodyPr wrap="square">
            <a:spAutoFit/>
          </a:bodyPr>
          <a:lstStyle/>
          <a:p>
            <a:r>
              <a:rPr lang="nl-NL" sz="2800"/>
              <a:t>Meer lezen over dit onderwerp?</a:t>
            </a:r>
          </a:p>
        </p:txBody>
      </p:sp>
      <p:sp>
        <p:nvSpPr>
          <p:cNvPr id="8" name="Tekstvak 7">
            <a:extLst>
              <a:ext uri="{FF2B5EF4-FFF2-40B4-BE49-F238E27FC236}">
                <a16:creationId xmlns:a16="http://schemas.microsoft.com/office/drawing/2014/main" id="{D4A2E51E-DFE8-D187-9BE0-0ECB03898FF7}"/>
              </a:ext>
            </a:extLst>
          </p:cNvPr>
          <p:cNvSpPr txBox="1"/>
          <p:nvPr/>
        </p:nvSpPr>
        <p:spPr>
          <a:xfrm>
            <a:off x="228600" y="5644710"/>
            <a:ext cx="11828282" cy="646331"/>
          </a:xfrm>
          <a:prstGeom prst="rect">
            <a:avLst/>
          </a:prstGeom>
          <a:solidFill>
            <a:srgbClr val="EADCD7"/>
          </a:solidFill>
        </p:spPr>
        <p:txBody>
          <a:bodyPr wrap="square" rtlCol="0">
            <a:spAutoFit/>
          </a:bodyPr>
          <a:lstStyle/>
          <a:p>
            <a:r>
              <a:rPr lang="nl-NL" b="0" i="0">
                <a:solidFill>
                  <a:srgbClr val="000000"/>
                </a:solidFill>
                <a:effectLst/>
              </a:rPr>
              <a:t>De veertienjarige Freddie sluit zich, samen met haar zus, aan bij het gewapend verzet. Ze lokken hooggeplaatste nazi's naar het bos, zodat ze daar doodgeschoten kunnen worden. Gevaar voor verraad dreigt. Wie kan ze nog vertrouwen?</a:t>
            </a:r>
            <a:endParaRPr lang="nl-NL"/>
          </a:p>
        </p:txBody>
      </p:sp>
      <p:pic>
        <p:nvPicPr>
          <p:cNvPr id="4098" name="Picture 2" descr="Wilma Geldof,Het meisje met de vlechtjes">
            <a:extLst>
              <a:ext uri="{FF2B5EF4-FFF2-40B4-BE49-F238E27FC236}">
                <a16:creationId xmlns:a16="http://schemas.microsoft.com/office/drawing/2014/main" id="{A1081176-03E2-BB0B-4CB0-812D35142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135" y="732884"/>
            <a:ext cx="2890689" cy="454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079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f9f843f-16dc-4d86-8e0b-4bb9ce811ff9" xsi:nil="true"/>
    <lcf76f155ced4ddcb4097134ff3c332f xmlns="0f8ec61f-bfa7-4b5b-b585-5b17242dd63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13C98318F3B442A0F10BEA8250660D" ma:contentTypeVersion="13" ma:contentTypeDescription="Een nieuw document maken." ma:contentTypeScope="" ma:versionID="3a34806b751cc4482d288879e10c07d7">
  <xsd:schema xmlns:xsd="http://www.w3.org/2001/XMLSchema" xmlns:xs="http://www.w3.org/2001/XMLSchema" xmlns:p="http://schemas.microsoft.com/office/2006/metadata/properties" xmlns:ns2="0f8ec61f-bfa7-4b5b-b585-5b17242dd63e" xmlns:ns3="af9f843f-16dc-4d86-8e0b-4bb9ce811ff9" targetNamespace="http://schemas.microsoft.com/office/2006/metadata/properties" ma:root="true" ma:fieldsID="644606fda37d0c98a54e6ebccdfe91e3" ns2:_="" ns3:_="">
    <xsd:import namespace="0f8ec61f-bfa7-4b5b-b585-5b17242dd63e"/>
    <xsd:import namespace="af9f843f-16dc-4d86-8e0b-4bb9ce811ff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8ec61f-bfa7-4b5b-b585-5b17242dd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5995525b-ff39-46ba-89d1-adb392de4eb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9f843f-16dc-4d86-8e0b-4bb9ce811ff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f8d473-df76-4212-b5f2-eb0d8623d4d8}" ma:internalName="TaxCatchAll" ma:showField="CatchAllData" ma:web="af9f843f-16dc-4d86-8e0b-4bb9ce811f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6D353-4C87-4DA9-ADA9-F85C7F285B55}">
  <ds:schemaRefs>
    <ds:schemaRef ds:uri="http://schemas.microsoft.com/office/2006/documentManagement/types"/>
    <ds:schemaRef ds:uri="http://purl.org/dc/dcmitype/"/>
    <ds:schemaRef ds:uri="af9f843f-16dc-4d86-8e0b-4bb9ce811ff9"/>
    <ds:schemaRef ds:uri="0f8ec61f-bfa7-4b5b-b585-5b17242dd63e"/>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233DEAA-A32E-44FC-9B7E-87C4D31FA0B9}">
  <ds:schemaRefs>
    <ds:schemaRef ds:uri="0f8ec61f-bfa7-4b5b-b585-5b17242dd63e"/>
    <ds:schemaRef ds:uri="af9f843f-16dc-4d86-8e0b-4bb9ce811f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63A8CC-D745-4808-8F58-22F6B4F106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1390</Words>
  <Application>Microsoft Office PowerPoint</Application>
  <PresentationFormat>Breedbeeld</PresentationFormat>
  <Paragraphs>125</Paragraphs>
  <Slides>11</Slides>
  <Notes>5</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Aptos</vt:lpstr>
      <vt:lpstr>Aptos Display</vt:lpstr>
      <vt:lpstr>Arial</vt:lpstr>
      <vt:lpstr>Calibri</vt:lpstr>
      <vt:lpstr>helvetica</vt:lpstr>
      <vt:lpstr>Segoe UI</vt:lpstr>
      <vt:lpstr>Kantoorthema</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Clarieke Veldhuizen</dc:creator>
  <cp:lastModifiedBy>Jerry Vermeer</cp:lastModifiedBy>
  <cp:revision>2</cp:revision>
  <dcterms:created xsi:type="dcterms:W3CDTF">2024-03-07T10:13:02Z</dcterms:created>
  <dcterms:modified xsi:type="dcterms:W3CDTF">2024-04-16T09:06:11Z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0x0101000D13C98318F3B442A0F10BEA8250660D</vt:lpwstr>
  </property>
  <property fmtid="{D5CDD505-2E9C-101B-9397-08002B2CF9AE}" pid="3" name="MediaServiceImageTags">
    <vt:lpwstr/>
  </property>
</Properties>
</file>